
<file path=[Content_Types].xml><?xml version="1.0" encoding="utf-8"?>
<Types xmlns="http://schemas.openxmlformats.org/package/2006/content-types">
  <Default Extension="png" ContentType="image/png"/>
  <Default Extension="svg" ContentType="image/svg+xml"/>
  <Default Extension="jpeg" ContentType="image/jpeg"/>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authors.xml" ContentType="application/vnd.ms-powerpoint.author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3"/>
  </p:notesMasterIdLst>
  <p:sldIdLst>
    <p:sldId id="256" r:id="rId2"/>
    <p:sldId id="257" r:id="rId3"/>
    <p:sldId id="258" r:id="rId4"/>
    <p:sldId id="259" r:id="rId5"/>
    <p:sldId id="260" r:id="rId6"/>
    <p:sldId id="277" r:id="rId7"/>
    <p:sldId id="261" r:id="rId8"/>
    <p:sldId id="278" r:id="rId9"/>
    <p:sldId id="262" r:id="rId10"/>
    <p:sldId id="263" r:id="rId11"/>
    <p:sldId id="276" r:id="rId12"/>
  </p:sldIdLst>
  <p:sldSz cx="18288000" cy="10287000"/>
  <p:notesSz cx="6858000" cy="9144000"/>
  <p:embeddedFontLst>
    <p:embeddedFont>
      <p:font typeface="Calibri" panose="020F0502020204030204" pitchFamily="34" charset="0"/>
      <p:regular r:id="rId14"/>
      <p:bold r:id="rId15"/>
      <p:italic r:id="rId16"/>
      <p:boldItalic r:id="rId17"/>
    </p:embeddedFont>
    <p:embeddedFont>
      <p:font typeface="Rubik 1" panose="020B0604020202020204" charset="-79"/>
      <p:regular r:id="rId18"/>
    </p:embeddedFont>
    <p:embeddedFont>
      <p:font typeface="Segoe UI" panose="020B0502040204020203" pitchFamily="34" charset="0"/>
      <p:regular r:id="rId19"/>
      <p:bold r:id="rId20"/>
      <p:italic r:id="rId21"/>
      <p:boldItalic r:id="rId2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128A095-F55D-09EC-6CC7-B6DF6B53D486}" name="Justina Vaišnoraitė" initials="JV" userId="S::justina.vaisnoraite@vvsb.lt::c75868bc-86aa-4da5-a7d0-b5ecc9acc14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9B5F7C4-3657-63B0-5ADD-FF726961940D}" v="11" dt="2022-01-11T14:02:26.5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0" autoAdjust="0"/>
    <p:restoredTop sz="94650" autoAdjust="0"/>
  </p:normalViewPr>
  <p:slideViewPr>
    <p:cSldViewPr>
      <p:cViewPr varScale="1">
        <p:scale>
          <a:sx n="72" d="100"/>
          <a:sy n="72" d="100"/>
        </p:scale>
        <p:origin x="54" y="456"/>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notesMaster" Target="notesMasters/notesMaster1.xml"/><Relationship Id="rId18" Type="http://schemas.openxmlformats.org/officeDocument/2006/relationships/font" Target="fonts/font5.fntdata"/><Relationship Id="rId26"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font" Target="fonts/font8.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4.fntdata"/><Relationship Id="rId25"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font" Target="fonts/font3.fntdata"/><Relationship Id="rId20" Type="http://schemas.openxmlformats.org/officeDocument/2006/relationships/font" Target="fonts/font7.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font" Target="fonts/font2.fntdata"/><Relationship Id="rId23" Type="http://schemas.openxmlformats.org/officeDocument/2006/relationships/presProps" Target="presProps.xml"/><Relationship Id="rId28" Type="http://schemas.microsoft.com/office/2018/10/relationships/authors" Target="authors.xml"/><Relationship Id="rId10" Type="http://schemas.openxmlformats.org/officeDocument/2006/relationships/slide" Target="slides/slide9.xml"/><Relationship Id="rId19" Type="http://schemas.openxmlformats.org/officeDocument/2006/relationships/font" Target="fonts/font6.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font" Target="fonts/font1.fntdata"/><Relationship Id="rId22" Type="http://schemas.openxmlformats.org/officeDocument/2006/relationships/font" Target="fonts/font9.fntdata"/><Relationship Id="rId27" Type="http://schemas.microsoft.com/office/2015/10/relationships/revisionInfo" Target="revisionInfo.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2</a:t>
            </a:fld>
            <a:endParaRPr lang="cs-CZ"/>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3</a:t>
            </a:fld>
            <a:endParaRPr lang="cs-CZ"/>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4</a:t>
            </a:fld>
            <a:endParaRPr lang="cs-CZ"/>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5</a:t>
            </a:fld>
            <a:endParaRPr lang="cs-CZ"/>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6</a:t>
            </a:fld>
            <a:endParaRPr lang="cs-CZ"/>
          </a:p>
        </p:txBody>
      </p:sp>
    </p:spTree>
    <p:extLst>
      <p:ext uri="{BB962C8B-B14F-4D97-AF65-F5344CB8AC3E}">
        <p14:creationId xmlns:p14="http://schemas.microsoft.com/office/powerpoint/2010/main" val="19664717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7</a:t>
            </a:fld>
            <a:endParaRPr lang="cs-CZ"/>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8</a:t>
            </a:fld>
            <a:endParaRPr lang="cs-CZ"/>
          </a:p>
        </p:txBody>
      </p:sp>
    </p:spTree>
    <p:extLst>
      <p:ext uri="{BB962C8B-B14F-4D97-AF65-F5344CB8AC3E}">
        <p14:creationId xmlns:p14="http://schemas.microsoft.com/office/powerpoint/2010/main" val="18900695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9</a:t>
            </a:fld>
            <a:endParaRPr lang="cs-CZ"/>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13.01.2022</a:t>
            </a:fld>
            <a:endParaRPr lang="cs-CZ"/>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10</a:t>
            </a:fld>
            <a:endParaRPr lang="cs-CZ"/>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1/13/2022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1/13/2022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1/13/2022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1/13/2022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1/13/2022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1/13/2022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e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hyperlink" Target="https://e-seimas.lrs.lt/portal/legalAct/lt/TAD/aeedf5416e6711ecb2fe9975f8a9e52e?jfwid=8p1p8wx4k" TargetMode="External"/><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hyperlink" Target="https://www.vvkt.lt/index.php?3555597829" TargetMode="External"/><Relationship Id="rId5" Type="http://schemas.openxmlformats.org/officeDocument/2006/relationships/hyperlink" Target="http://www.koronastop.lt/" TargetMode="External"/><Relationship Id="rId4" Type="http://schemas.openxmlformats.org/officeDocument/2006/relationships/hyperlink" Target="http://vakcina.vilnius.lt/" TargetMode="External"/></Relationships>
</file>

<file path=ppt/slides/_rels/slide11.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2.png"/><Relationship Id="rId7" Type="http://schemas.openxmlformats.org/officeDocument/2006/relationships/image" Target="../media/image10.svg"/><Relationship Id="rId2" Type="http://schemas.openxmlformats.org/officeDocument/2006/relationships/image" Target="../media/image6.jpeg"/><Relationship Id="rId1" Type="http://schemas.openxmlformats.org/officeDocument/2006/relationships/slideLayout" Target="../slideLayouts/slideLayout7.xml"/><Relationship Id="rId6" Type="http://schemas.openxmlformats.org/officeDocument/2006/relationships/image" Target="../media/image8.png"/><Relationship Id="rId5" Type="http://schemas.openxmlformats.org/officeDocument/2006/relationships/image" Target="../media/image8.svg"/><Relationship Id="rId4" Type="http://schemas.openxmlformats.org/officeDocument/2006/relationships/image" Target="../media/image7.png"/><Relationship Id="rId9" Type="http://schemas.openxmlformats.org/officeDocument/2006/relationships/image" Target="../media/image12.svg"/></Relationships>
</file>

<file path=ppt/slides/slide1.xml><?xml version="1.0" encoding="utf-8"?>
<p:sld xmlns:a="http://schemas.openxmlformats.org/drawingml/2006/main" xmlns:r="http://schemas.openxmlformats.org/officeDocument/2006/relationships" xmlns:p="http://schemas.openxmlformats.org/presentationml/2006/main">
  <p:cSld>
    <p:bg>
      <p:bgPr>
        <a:blipFill>
          <a:blip r:embed="rId2">
            <a:alphaModFix amt="54000"/>
          </a:blip>
          <a:srcRect t="9738" b="10755"/>
          <a:stretch>
            <a:fillRect/>
          </a:stretch>
        </a:blipFill>
        <a:effectLst/>
      </p:bgPr>
    </p:bg>
    <p:spTree>
      <p:nvGrpSpPr>
        <p:cNvPr id="1" name=""/>
        <p:cNvGrpSpPr/>
        <p:nvPr/>
      </p:nvGrpSpPr>
      <p:grpSpPr>
        <a:xfrm>
          <a:off x="0" y="0"/>
          <a:ext cx="0" cy="0"/>
          <a:chOff x="0" y="0"/>
          <a:chExt cx="0" cy="0"/>
        </a:xfrm>
      </p:grpSpPr>
      <p:sp>
        <p:nvSpPr>
          <p:cNvPr id="2" name="TextBox 2"/>
          <p:cNvSpPr txBox="1"/>
          <p:nvPr/>
        </p:nvSpPr>
        <p:spPr>
          <a:xfrm>
            <a:off x="1028700" y="6769658"/>
            <a:ext cx="14144667" cy="701859"/>
          </a:xfrm>
          <a:prstGeom prst="rect">
            <a:avLst/>
          </a:prstGeom>
        </p:spPr>
        <p:txBody>
          <a:bodyPr lIns="0" tIns="0" rIns="0" bIns="0" rtlCol="0" anchor="t">
            <a:spAutoFit/>
          </a:bodyPr>
          <a:lstStyle/>
          <a:p>
            <a:pPr>
              <a:lnSpc>
                <a:spcPts val="5768"/>
              </a:lnSpc>
            </a:pPr>
            <a:endParaRPr lang="en-US" sz="4436" spc="133" dirty="0">
              <a:solidFill>
                <a:srgbClr val="CF4C35"/>
              </a:solidFill>
              <a:latin typeface="Rubik 1"/>
            </a:endParaRPr>
          </a:p>
        </p:txBody>
      </p:sp>
      <p:pic>
        <p:nvPicPr>
          <p:cNvPr id="3" name="Picture 3"/>
          <p:cNvPicPr>
            <a:picLocks noChangeAspect="1"/>
          </p:cNvPicPr>
          <p:nvPr/>
        </p:nvPicPr>
        <p:blipFill>
          <a:blip r:embed="rId3"/>
          <a:srcRect/>
          <a:stretch>
            <a:fillRect/>
          </a:stretch>
        </p:blipFill>
        <p:spPr>
          <a:xfrm>
            <a:off x="1028700" y="1178097"/>
            <a:ext cx="6823757" cy="3019513"/>
          </a:xfrm>
          <a:prstGeom prst="rect">
            <a:avLst/>
          </a:prstGeom>
        </p:spPr>
      </p:pic>
      <p:sp>
        <p:nvSpPr>
          <p:cNvPr id="4" name="TextBox 3">
            <a:extLst>
              <a:ext uri="{FF2B5EF4-FFF2-40B4-BE49-F238E27FC236}">
                <a16:creationId xmlns:a16="http://schemas.microsoft.com/office/drawing/2014/main" id="{9B971F98-675A-4DED-8DE1-610662AFA310}"/>
              </a:ext>
            </a:extLst>
          </p:cNvPr>
          <p:cNvSpPr txBox="1"/>
          <p:nvPr/>
        </p:nvSpPr>
        <p:spPr>
          <a:xfrm>
            <a:off x="1219200" y="7471517"/>
            <a:ext cx="15392400" cy="1200329"/>
          </a:xfrm>
          <a:prstGeom prst="rect">
            <a:avLst/>
          </a:prstGeom>
          <a:noFill/>
        </p:spPr>
        <p:txBody>
          <a:bodyPr wrap="square" rtlCol="0">
            <a:spAutoFit/>
          </a:bodyPr>
          <a:lstStyle/>
          <a:p>
            <a:r>
              <a:rPr lang="lt-LT" sz="7200" dirty="0">
                <a:solidFill>
                  <a:schemeClr val="tx2"/>
                </a:solidFill>
                <a:latin typeface="Rubik 1" panose="020B0604020202020204" charset="-79"/>
                <a:cs typeface="Rubik 1" panose="020B0604020202020204" charset="-79"/>
              </a:rPr>
              <a:t>COVID-19 AKTUALIJOS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547759" y="-1252538"/>
            <a:ext cx="12792075" cy="12792075"/>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8D7CD">
                <a:alpha val="60784"/>
              </a:srgbClr>
            </a:solidFill>
          </p:spPr>
        </p:sp>
      </p:grpSp>
      <p:sp>
        <p:nvSpPr>
          <p:cNvPr id="7" name="TextBox 7"/>
          <p:cNvSpPr txBox="1"/>
          <p:nvPr/>
        </p:nvSpPr>
        <p:spPr>
          <a:xfrm>
            <a:off x="1028700" y="913888"/>
            <a:ext cx="7371553" cy="657013"/>
          </a:xfrm>
          <a:prstGeom prst="rect">
            <a:avLst/>
          </a:prstGeom>
        </p:spPr>
        <p:txBody>
          <a:bodyPr lIns="0" tIns="0" rIns="0" bIns="0" rtlCol="0" anchor="t">
            <a:spAutoFit/>
          </a:bodyPr>
          <a:lstStyle/>
          <a:p>
            <a:pPr>
              <a:lnSpc>
                <a:spcPts val="5286"/>
              </a:lnSpc>
            </a:pPr>
            <a:r>
              <a:rPr lang="lt-LT" sz="4066" spc="121" dirty="0">
                <a:solidFill>
                  <a:srgbClr val="CF4C35"/>
                </a:solidFill>
                <a:latin typeface="Rubik 1"/>
              </a:rPr>
              <a:t>PLANAS</a:t>
            </a:r>
            <a:endParaRPr lang="en-US" sz="4066" spc="121" dirty="0">
              <a:solidFill>
                <a:srgbClr val="CF4C35"/>
              </a:solidFill>
              <a:latin typeface="Rubik 1"/>
            </a:endParaRPr>
          </a:p>
        </p:txBody>
      </p:sp>
      <p:sp>
        <p:nvSpPr>
          <p:cNvPr id="8" name="TextBox 8"/>
          <p:cNvSpPr txBox="1"/>
          <p:nvPr/>
        </p:nvSpPr>
        <p:spPr>
          <a:xfrm>
            <a:off x="1028700" y="2933700"/>
            <a:ext cx="9639158" cy="5467394"/>
          </a:xfrm>
          <a:prstGeom prst="rect">
            <a:avLst/>
          </a:prstGeom>
        </p:spPr>
        <p:txBody>
          <a:bodyPr lIns="0" tIns="0" rIns="0" bIns="0" rtlCol="0" anchor="t">
            <a:spAutoFit/>
          </a:bodyPr>
          <a:lstStyle/>
          <a:p>
            <a:pPr marL="285750" indent="-285750">
              <a:lnSpc>
                <a:spcPts val="3919"/>
              </a:lnSpc>
              <a:buFont typeface="Arial" panose="020B0604020202020204" pitchFamily="34" charset="0"/>
              <a:buChar char="•"/>
            </a:pPr>
            <a:r>
              <a:rPr lang="lt-LT" sz="4000" i="0" dirty="0">
                <a:solidFill>
                  <a:schemeClr val="tx2"/>
                </a:solidFill>
                <a:effectLst/>
                <a:latin typeface="Rubik 1" panose="020B0604020202020204" charset="-79"/>
                <a:cs typeface="Rubik 1" panose="020B0604020202020204" charset="-79"/>
              </a:rPr>
              <a:t>Profilaktiniai tyrimai.</a:t>
            </a:r>
          </a:p>
          <a:p>
            <a:pPr>
              <a:lnSpc>
                <a:spcPts val="3919"/>
              </a:lnSpc>
            </a:pPr>
            <a:endParaRPr lang="lt-LT" sz="4000" i="0" dirty="0">
              <a:solidFill>
                <a:schemeClr val="tx2"/>
              </a:solidFill>
              <a:effectLst/>
              <a:latin typeface="Rubik 1" panose="020B0604020202020204" charset="-79"/>
              <a:cs typeface="Rubik 1" panose="020B0604020202020204" charset="-79"/>
            </a:endParaRPr>
          </a:p>
          <a:p>
            <a:pPr marL="285750" indent="-285750">
              <a:lnSpc>
                <a:spcPts val="3919"/>
              </a:lnSpc>
              <a:buFont typeface="Arial" panose="020B0604020202020204" pitchFamily="34" charset="0"/>
              <a:buChar char="•"/>
            </a:pPr>
            <a:r>
              <a:rPr lang="lt-LT" sz="4000" dirty="0">
                <a:solidFill>
                  <a:schemeClr val="tx2"/>
                </a:solidFill>
                <a:latin typeface="Rubik 1" panose="020B0604020202020204" charset="-79"/>
                <a:cs typeface="Rubik 1" panose="020B0604020202020204" charset="-79"/>
              </a:rPr>
              <a:t>Serologinių tyrimų pokyčiai.</a:t>
            </a:r>
          </a:p>
          <a:p>
            <a:pPr>
              <a:lnSpc>
                <a:spcPts val="3919"/>
              </a:lnSpc>
            </a:pPr>
            <a:endParaRPr lang="lt-LT" sz="4000" dirty="0">
              <a:solidFill>
                <a:schemeClr val="tx2"/>
              </a:solidFill>
              <a:latin typeface="Rubik 1" panose="020B0604020202020204" charset="-79"/>
              <a:cs typeface="Rubik 1" panose="020B0604020202020204" charset="-79"/>
            </a:endParaRPr>
          </a:p>
          <a:p>
            <a:pPr marL="285750" indent="-285750">
              <a:lnSpc>
                <a:spcPts val="3919"/>
              </a:lnSpc>
              <a:buFont typeface="Arial" panose="020B0604020202020204" pitchFamily="34" charset="0"/>
              <a:buChar char="•"/>
            </a:pPr>
            <a:r>
              <a:rPr lang="lt-LT" sz="4000" dirty="0">
                <a:solidFill>
                  <a:schemeClr val="tx2"/>
                </a:solidFill>
                <a:latin typeface="Rubik 1" panose="020B0604020202020204" charset="-79"/>
                <a:cs typeface="Rubik 1" panose="020B0604020202020204" charset="-79"/>
              </a:rPr>
              <a:t>Informacija dėl izoliacijos.</a:t>
            </a:r>
          </a:p>
          <a:p>
            <a:pPr>
              <a:lnSpc>
                <a:spcPts val="3919"/>
              </a:lnSpc>
            </a:pPr>
            <a:endParaRPr lang="lt-LT" sz="4000" dirty="0">
              <a:solidFill>
                <a:schemeClr val="tx2"/>
              </a:solidFill>
              <a:latin typeface="Rubik 1" panose="020B0604020202020204" charset="-79"/>
              <a:cs typeface="Rubik 1" panose="020B0604020202020204" charset="-79"/>
            </a:endParaRPr>
          </a:p>
          <a:p>
            <a:pPr marL="285750" indent="-285750">
              <a:lnSpc>
                <a:spcPts val="3919"/>
              </a:lnSpc>
              <a:buFont typeface="Arial" panose="020B0604020202020204" pitchFamily="34" charset="0"/>
              <a:buChar char="•"/>
            </a:pPr>
            <a:r>
              <a:rPr lang="lt-LT" sz="4000" dirty="0" err="1">
                <a:solidFill>
                  <a:schemeClr val="tx2"/>
                </a:solidFill>
                <a:latin typeface="Rubik 1" panose="020B0604020202020204" charset="-79"/>
                <a:cs typeface="Rubik 1" panose="020B0604020202020204" charset="-79"/>
              </a:rPr>
              <a:t>Omikron</a:t>
            </a:r>
            <a:r>
              <a:rPr lang="lt-LT" sz="4000" dirty="0">
                <a:solidFill>
                  <a:schemeClr val="tx2"/>
                </a:solidFill>
                <a:latin typeface="Rubik 1" panose="020B0604020202020204" charset="-79"/>
                <a:cs typeface="Rubik 1" panose="020B0604020202020204" charset="-79"/>
              </a:rPr>
              <a:t> atmaina.</a:t>
            </a:r>
          </a:p>
          <a:p>
            <a:pPr>
              <a:lnSpc>
                <a:spcPts val="3919"/>
              </a:lnSpc>
            </a:pPr>
            <a:endParaRPr lang="lt-LT" sz="4000" dirty="0">
              <a:solidFill>
                <a:schemeClr val="tx2"/>
              </a:solidFill>
              <a:latin typeface="Rubik 1" panose="020B0604020202020204" charset="-79"/>
              <a:cs typeface="Rubik 1" panose="020B0604020202020204" charset="-79"/>
            </a:endParaRPr>
          </a:p>
          <a:p>
            <a:pPr marL="285750" indent="-285750">
              <a:lnSpc>
                <a:spcPts val="3919"/>
              </a:lnSpc>
              <a:buFont typeface="Arial" panose="020B0604020202020204" pitchFamily="34" charset="0"/>
              <a:buChar char="•"/>
            </a:pPr>
            <a:r>
              <a:rPr lang="pt-BR" sz="4000" i="0" dirty="0">
                <a:solidFill>
                  <a:schemeClr val="tx2"/>
                </a:solidFill>
                <a:effectLst/>
                <a:latin typeface="Rubik 1" panose="020B0604020202020204" charset="-79"/>
                <a:cs typeface="Rubik 1" panose="020B0604020202020204" charset="-79"/>
              </a:rPr>
              <a:t>Vaikų nuo 5 metų skiepijimas ir nauda </a:t>
            </a:r>
            <a:endParaRPr lang="lt-LT" sz="4000" dirty="0">
              <a:solidFill>
                <a:schemeClr val="tx2"/>
              </a:solidFill>
              <a:latin typeface="Rubik 1" panose="020B0604020202020204" charset="-79"/>
              <a:cs typeface="Rubik 1" panose="020B0604020202020204" charset="-79"/>
            </a:endParaRPr>
          </a:p>
          <a:p>
            <a:pPr marL="285750" indent="-285750">
              <a:lnSpc>
                <a:spcPts val="3919"/>
              </a:lnSpc>
              <a:buFont typeface="Arial" panose="020B0604020202020204" pitchFamily="34" charset="0"/>
              <a:buChar char="•"/>
            </a:pPr>
            <a:endParaRPr lang="lt-LT" sz="1800" i="0" dirty="0">
              <a:solidFill>
                <a:schemeClr val="tx2"/>
              </a:solidFill>
              <a:effectLst/>
              <a:latin typeface="Times New Roman" panose="02020603050405020304" pitchFamily="18" charset="0"/>
            </a:endParaRPr>
          </a:p>
          <a:p>
            <a:pPr marL="457200" indent="-457200">
              <a:lnSpc>
                <a:spcPts val="3919"/>
              </a:lnSpc>
              <a:buFont typeface="Arial" panose="020B0604020202020204" pitchFamily="34" charset="0"/>
              <a:buChar char="•"/>
            </a:pPr>
            <a:endParaRPr lang="en-US" sz="2800" dirty="0">
              <a:solidFill>
                <a:srgbClr val="5D6EB1"/>
              </a:solidFill>
              <a:latin typeface="Rubik 1"/>
            </a:endParaRPr>
          </a:p>
        </p:txBody>
      </p:sp>
      <p:pic>
        <p:nvPicPr>
          <p:cNvPr id="10" name="Picture 10"/>
          <p:cNvPicPr>
            <a:picLocks noChangeAspect="1"/>
          </p:cNvPicPr>
          <p:nvPr/>
        </p:nvPicPr>
        <p:blipFill>
          <a:blip r:embed="rId3"/>
          <a:srcRect/>
          <a:stretch>
            <a:fillRect/>
          </a:stretch>
        </p:blipFill>
        <p:spPr>
          <a:xfrm>
            <a:off x="12032691" y="3930252"/>
            <a:ext cx="6255309" cy="2767974"/>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258800" y="-1028700"/>
            <a:ext cx="12792075" cy="12792075"/>
            <a:chOff x="0" y="0"/>
            <a:chExt cx="1913890" cy="1913890"/>
          </a:xfrm>
        </p:grpSpPr>
        <p:sp>
          <p:nvSpPr>
            <p:cNvPr id="3" name="Freeform 3"/>
            <p:cNvSpPr/>
            <p:nvPr/>
          </p:nvSpPr>
          <p:spPr>
            <a:xfrm>
              <a:off x="0" y="0"/>
              <a:ext cx="1913890" cy="1913890"/>
            </a:xfrm>
            <a:custGeom>
              <a:avLst/>
              <a:gdLst/>
              <a:ahLst/>
              <a:cxnLst/>
              <a:rect l="l" t="t" r="r" b="b"/>
              <a:pathLst>
                <a:path w="1913890" h="1913890">
                  <a:moveTo>
                    <a:pt x="0" y="0"/>
                  </a:moveTo>
                  <a:lnTo>
                    <a:pt x="1913890" y="0"/>
                  </a:lnTo>
                  <a:lnTo>
                    <a:pt x="1913890" y="1913890"/>
                  </a:lnTo>
                  <a:lnTo>
                    <a:pt x="0" y="1913890"/>
                  </a:lnTo>
                  <a:close/>
                </a:path>
              </a:pathLst>
            </a:custGeom>
            <a:solidFill>
              <a:srgbClr val="F8D7CD">
                <a:alpha val="60784"/>
              </a:srgbClr>
            </a:solidFill>
          </p:spPr>
        </p:sp>
      </p:grpSp>
      <p:sp>
        <p:nvSpPr>
          <p:cNvPr id="9" name="TextBox 9"/>
          <p:cNvSpPr txBox="1"/>
          <p:nvPr/>
        </p:nvSpPr>
        <p:spPr>
          <a:xfrm>
            <a:off x="838200" y="571500"/>
            <a:ext cx="8982238" cy="823687"/>
          </a:xfrm>
          <a:prstGeom prst="rect">
            <a:avLst/>
          </a:prstGeom>
        </p:spPr>
        <p:txBody>
          <a:bodyPr wrap="square" lIns="0" tIns="0" rIns="0" bIns="0" rtlCol="0" anchor="t">
            <a:spAutoFit/>
          </a:bodyPr>
          <a:lstStyle/>
          <a:p>
            <a:pPr>
              <a:lnSpc>
                <a:spcPts val="6794"/>
              </a:lnSpc>
            </a:pPr>
            <a:r>
              <a:rPr lang="lt-LT" sz="5226" spc="156" dirty="0">
                <a:solidFill>
                  <a:srgbClr val="5D6FBD"/>
                </a:solidFill>
                <a:latin typeface="Rubik 1"/>
              </a:rPr>
              <a:t>PROFILAKTINIAI TYRIMAI</a:t>
            </a:r>
            <a:endParaRPr lang="en-US" sz="5226" spc="156" dirty="0">
              <a:solidFill>
                <a:srgbClr val="5D6FBD"/>
              </a:solidFill>
              <a:latin typeface="Rubik 1"/>
            </a:endParaRPr>
          </a:p>
        </p:txBody>
      </p:sp>
      <p:sp>
        <p:nvSpPr>
          <p:cNvPr id="12" name="TextBox 11">
            <a:extLst>
              <a:ext uri="{FF2B5EF4-FFF2-40B4-BE49-F238E27FC236}">
                <a16:creationId xmlns:a16="http://schemas.microsoft.com/office/drawing/2014/main" id="{53967621-EF24-43AC-A9E5-5996C09431E9}"/>
              </a:ext>
            </a:extLst>
          </p:cNvPr>
          <p:cNvSpPr txBox="1"/>
          <p:nvPr/>
        </p:nvSpPr>
        <p:spPr>
          <a:xfrm>
            <a:off x="381000" y="1790700"/>
            <a:ext cx="11811000" cy="8740854"/>
          </a:xfrm>
          <a:prstGeom prst="rect">
            <a:avLst/>
          </a:prstGeom>
          <a:noFill/>
        </p:spPr>
        <p:txBody>
          <a:bodyPr wrap="square" rtlCol="0">
            <a:spAutoFit/>
          </a:bodyPr>
          <a:lstStyle/>
          <a:p>
            <a:pPr algn="just" fontAlgn="base"/>
            <a:r>
              <a:rPr lang="lt-LT" sz="3200" dirty="0">
                <a:solidFill>
                  <a:schemeClr val="tx2"/>
                </a:solidFill>
                <a:latin typeface="Rubik 1" panose="020B0604020202020204" charset="-79"/>
                <a:cs typeface="Rubik 1" panose="020B0604020202020204" charset="-79"/>
              </a:rPr>
              <a:t>Darbuotojų sveikatos patikrinimų reikalavimai dėl COVID-19 ligos (nuo 2021 m. </a:t>
            </a:r>
            <a:r>
              <a:rPr lang="lt-LT" sz="3200" b="1" i="0" dirty="0">
                <a:solidFill>
                  <a:schemeClr val="tx2"/>
                </a:solidFill>
                <a:effectLst/>
                <a:latin typeface="Rubik 1" panose="020B0604020202020204" charset="-79"/>
                <a:cs typeface="Rubik 1" panose="020B0604020202020204" charset="-79"/>
              </a:rPr>
              <a:t>gruodžio 28 d.)</a:t>
            </a:r>
            <a:endParaRPr lang="lt-LT" sz="3200" dirty="0">
              <a:solidFill>
                <a:schemeClr val="tx2"/>
              </a:solidFill>
              <a:latin typeface="Rubik 1" panose="020B0604020202020204" charset="-79"/>
              <a:cs typeface="Rubik 1" panose="020B0604020202020204" charset="-79"/>
            </a:endParaRPr>
          </a:p>
          <a:p>
            <a:pPr algn="just" fontAlgn="base"/>
            <a:endParaRPr lang="lt-LT" sz="3200" b="0" i="0" dirty="0">
              <a:solidFill>
                <a:schemeClr val="tx2"/>
              </a:solidFill>
              <a:effectLst/>
              <a:latin typeface="Rubik 1" panose="020B0604020202020204" charset="-79"/>
              <a:cs typeface="Rubik 1" panose="020B0604020202020204" charset="-79"/>
            </a:endParaRPr>
          </a:p>
          <a:p>
            <a:pPr algn="just" rtl="0" fontAlgn="base"/>
            <a:r>
              <a:rPr lang="lt-LT" sz="3200" i="0" dirty="0">
                <a:solidFill>
                  <a:schemeClr val="tx2"/>
                </a:solidFill>
                <a:effectLst/>
                <a:latin typeface="Rubik 1" panose="020B0604020202020204" charset="-79"/>
                <a:cs typeface="Rubik 1" panose="020B0604020202020204" charset="-79"/>
              </a:rPr>
              <a:t>Periodiškai profilaktiškai testuotis </a:t>
            </a:r>
            <a:r>
              <a:rPr lang="lt-LT" sz="3200" b="1" i="0" dirty="0" err="1">
                <a:solidFill>
                  <a:srgbClr val="FF0000"/>
                </a:solidFill>
                <a:effectLst/>
                <a:latin typeface="Rubik 1" panose="020B0604020202020204" charset="-79"/>
                <a:cs typeface="Rubik 1" panose="020B0604020202020204" charset="-79"/>
              </a:rPr>
              <a:t>netur</a:t>
            </a:r>
            <a:r>
              <a:rPr lang="en-US" sz="3200" b="1" i="0" dirty="0">
                <a:solidFill>
                  <a:srgbClr val="FF0000"/>
                </a:solidFill>
                <a:effectLst/>
                <a:latin typeface="Rubik 1" panose="020B0604020202020204" charset="-79"/>
                <a:cs typeface="Rubik 1" panose="020B0604020202020204" charset="-79"/>
              </a:rPr>
              <a:t>i</a:t>
            </a:r>
            <a:r>
              <a:rPr lang="lt-LT" sz="3200" b="1" i="0" dirty="0">
                <a:solidFill>
                  <a:schemeClr val="tx2"/>
                </a:solidFill>
                <a:effectLst/>
                <a:latin typeface="Rubik 1" panose="020B0604020202020204" charset="-79"/>
                <a:cs typeface="Rubik 1" panose="020B0604020202020204" charset="-79"/>
              </a:rPr>
              <a:t> </a:t>
            </a:r>
            <a:r>
              <a:rPr lang="lt-LT" sz="3200" i="0" dirty="0">
                <a:solidFill>
                  <a:schemeClr val="tx2"/>
                </a:solidFill>
                <a:effectLst/>
                <a:latin typeface="Rubik 1" panose="020B0604020202020204" charset="-79"/>
                <a:cs typeface="Rubik 1" panose="020B0604020202020204" charset="-79"/>
              </a:rPr>
              <a:t>:</a:t>
            </a:r>
          </a:p>
          <a:p>
            <a:pPr marL="742950" lvl="1" indent="-285750" algn="just" fontAlgn="base">
              <a:buFontTx/>
              <a:buChar char="-"/>
            </a:pPr>
            <a:r>
              <a:rPr lang="lt-LT" sz="3200" b="1" i="0" dirty="0">
                <a:solidFill>
                  <a:schemeClr val="tx2"/>
                </a:solidFill>
                <a:effectLst/>
                <a:latin typeface="Rubik 1" panose="020B0604020202020204" charset="-79"/>
                <a:cs typeface="Rubik 1" panose="020B0604020202020204" charset="-79"/>
              </a:rPr>
              <a:t>vakcinuoti asmenys - neribotą laiką (</a:t>
            </a:r>
            <a:r>
              <a:rPr lang="lt-LT" sz="3200" b="0" i="0" dirty="0">
                <a:solidFill>
                  <a:schemeClr val="tx2"/>
                </a:solidFill>
                <a:effectLst/>
                <a:latin typeface="Rubik 1" panose="020B0604020202020204" charset="-79"/>
                <a:cs typeface="Rubik 1" panose="020B0604020202020204" charset="-79"/>
              </a:rPr>
              <a:t>yra pasiskiepiję sustiprinančiąja vakcinos doze) (persirgę COVID-19 liga + paskiepyti pagal pilną schemą);</a:t>
            </a:r>
          </a:p>
          <a:p>
            <a:pPr lvl="1" algn="just" fontAlgn="base"/>
            <a:endParaRPr lang="lt-LT" sz="3200" b="0" i="0" dirty="0">
              <a:solidFill>
                <a:schemeClr val="tx2"/>
              </a:solidFill>
              <a:effectLst/>
              <a:latin typeface="Rubik 1" panose="020B0604020202020204" charset="-79"/>
              <a:cs typeface="Rubik 1" panose="020B0604020202020204" charset="-79"/>
            </a:endParaRPr>
          </a:p>
          <a:p>
            <a:pPr marL="742950" lvl="1" indent="-285750" algn="just" fontAlgn="base">
              <a:buFontTx/>
              <a:buChar char="-"/>
            </a:pPr>
            <a:r>
              <a:rPr lang="lt-LT" sz="3200" b="1" i="0" dirty="0">
                <a:solidFill>
                  <a:schemeClr val="tx2"/>
                </a:solidFill>
                <a:effectLst/>
                <a:latin typeface="Rubik 1" panose="020B0604020202020204" charset="-79"/>
                <a:cs typeface="Rubik 1" panose="020B0604020202020204" charset="-79"/>
              </a:rPr>
              <a:t>vakcinuoti asmenys ar persirgę asmenys - ribotą laiką </a:t>
            </a:r>
            <a:r>
              <a:rPr lang="lt-LT" sz="3200" dirty="0">
                <a:solidFill>
                  <a:schemeClr val="tx2"/>
                </a:solidFill>
                <a:latin typeface="Rubik 1" panose="020B0604020202020204" charset="-79"/>
                <a:cs typeface="Rubik 1" panose="020B0604020202020204" charset="-79"/>
              </a:rPr>
              <a:t>(</a:t>
            </a:r>
            <a:r>
              <a:rPr lang="lt-LT" sz="3200" b="0" i="0" dirty="0">
                <a:solidFill>
                  <a:schemeClr val="tx2"/>
                </a:solidFill>
                <a:effectLst/>
                <a:latin typeface="Rubik 1" panose="020B0604020202020204" charset="-79"/>
                <a:cs typeface="Rubik 1" panose="020B0604020202020204" charset="-79"/>
              </a:rPr>
              <a:t>2 vakcinos + ne daugiau kaip 210 dienų) (persirgo COVID-19 liga + nuo teigiamo tyrimo rezultato ne daugiau kaip 210 dienų);</a:t>
            </a:r>
          </a:p>
          <a:p>
            <a:pPr lvl="1" algn="just" fontAlgn="base"/>
            <a:endParaRPr lang="lt-LT" sz="3200" b="0" i="0" dirty="0">
              <a:solidFill>
                <a:schemeClr val="tx2"/>
              </a:solidFill>
              <a:effectLst/>
              <a:latin typeface="Rubik 1" panose="020B0604020202020204" charset="-79"/>
              <a:cs typeface="Rubik 1" panose="020B0604020202020204" charset="-79"/>
            </a:endParaRPr>
          </a:p>
          <a:p>
            <a:pPr marL="742950" lvl="1" indent="-285750" algn="just" fontAlgn="base">
              <a:buFontTx/>
              <a:buChar char="-"/>
            </a:pPr>
            <a:r>
              <a:rPr lang="lt-LT" sz="3200" b="1" i="0" dirty="0">
                <a:solidFill>
                  <a:schemeClr val="tx2"/>
                </a:solidFill>
                <a:effectLst/>
                <a:latin typeface="Rubik 1" panose="020B0604020202020204" charset="-79"/>
                <a:cs typeface="Rubik 1" panose="020B0604020202020204" charset="-79"/>
              </a:rPr>
              <a:t>tyrimus atlikę asmenys –</a:t>
            </a:r>
            <a:r>
              <a:rPr lang="lt-LT" sz="320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prieš mažiau nei 60 dienų yra gavęs teigiamą kiekybinio ar pusiau kiekybinio serologinio imunologinio tyrimo atsakymą). Po vakcinacijos tyrimas negalioja. </a:t>
            </a:r>
            <a:r>
              <a:rPr lang="lt-LT" sz="3200" b="0" i="0" dirty="0">
                <a:solidFill>
                  <a:srgbClr val="C00000"/>
                </a:solidFill>
                <a:effectLst/>
                <a:latin typeface="Rubik 1" panose="020B0604020202020204" charset="-79"/>
                <a:cs typeface="Rubik 1" panose="020B0604020202020204" charset="-79"/>
              </a:rPr>
              <a:t> </a:t>
            </a:r>
          </a:p>
          <a:p>
            <a:endParaRPr lang="lt-LT" dirty="0"/>
          </a:p>
        </p:txBody>
      </p:sp>
      <p:pic>
        <p:nvPicPr>
          <p:cNvPr id="13" name="Paveikslėlis 12">
            <a:extLst>
              <a:ext uri="{FF2B5EF4-FFF2-40B4-BE49-F238E27FC236}">
                <a16:creationId xmlns:a16="http://schemas.microsoft.com/office/drawing/2014/main" id="{62AF53AF-1056-4F80-B867-9D0EF6652764}"/>
              </a:ext>
            </a:extLst>
          </p:cNvPr>
          <p:cNvPicPr>
            <a:picLocks noChangeAspect="1"/>
          </p:cNvPicPr>
          <p:nvPr/>
        </p:nvPicPr>
        <p:blipFill>
          <a:blip r:embed="rId3"/>
          <a:stretch>
            <a:fillRect/>
          </a:stretch>
        </p:blipFill>
        <p:spPr>
          <a:xfrm>
            <a:off x="13634739" y="2933700"/>
            <a:ext cx="4302241" cy="25908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447589" y="-1108132"/>
            <a:ext cx="11616049"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sp>
        <p:nvSpPr>
          <p:cNvPr id="6" name="TextBox 6"/>
          <p:cNvSpPr txBox="1"/>
          <p:nvPr/>
        </p:nvSpPr>
        <p:spPr>
          <a:xfrm>
            <a:off x="688338" y="996972"/>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PROFILAKTINIAI TYRIMAI</a:t>
            </a:r>
            <a:endParaRPr lang="en-US" sz="6719" spc="201" dirty="0">
              <a:solidFill>
                <a:srgbClr val="5D6EB1"/>
              </a:solidFill>
              <a:latin typeface="Rubik 1"/>
            </a:endParaRPr>
          </a:p>
        </p:txBody>
      </p:sp>
      <p:sp>
        <p:nvSpPr>
          <p:cNvPr id="14" name="TextBox 13">
            <a:extLst>
              <a:ext uri="{FF2B5EF4-FFF2-40B4-BE49-F238E27FC236}">
                <a16:creationId xmlns:a16="http://schemas.microsoft.com/office/drawing/2014/main" id="{EFE4343D-FC78-4104-8A7B-F305049F9170}"/>
              </a:ext>
            </a:extLst>
          </p:cNvPr>
          <p:cNvSpPr txBox="1"/>
          <p:nvPr/>
        </p:nvSpPr>
        <p:spPr>
          <a:xfrm>
            <a:off x="271151" y="2628900"/>
            <a:ext cx="11616049" cy="7263527"/>
          </a:xfrm>
          <a:prstGeom prst="rect">
            <a:avLst/>
          </a:prstGeom>
          <a:noFill/>
        </p:spPr>
        <p:txBody>
          <a:bodyPr wrap="square">
            <a:spAutoFit/>
          </a:bodyPr>
          <a:lstStyle/>
          <a:p>
            <a:pPr algn="just" rtl="0" fontAlgn="base"/>
            <a:r>
              <a:rPr lang="lt-LT" sz="3200" i="0" dirty="0">
                <a:solidFill>
                  <a:schemeClr val="tx2"/>
                </a:solidFill>
                <a:effectLst/>
                <a:latin typeface="Rubik 1" panose="020B0604020202020204" charset="-79"/>
                <a:cs typeface="Rubik 1" panose="020B0604020202020204" charset="-79"/>
              </a:rPr>
              <a:t>Periodiškai profilaktiškai testuotis</a:t>
            </a:r>
            <a:r>
              <a:rPr lang="lt-LT" sz="3200" i="0" dirty="0">
                <a:solidFill>
                  <a:srgbClr val="FF0000"/>
                </a:solidFill>
                <a:effectLst/>
                <a:latin typeface="Rubik 1" panose="020B0604020202020204" charset="-79"/>
                <a:cs typeface="Rubik 1" panose="020B0604020202020204" charset="-79"/>
              </a:rPr>
              <a:t> </a:t>
            </a:r>
            <a:r>
              <a:rPr lang="lt-LT" sz="3200" b="1" i="0" dirty="0">
                <a:solidFill>
                  <a:srgbClr val="FF0000"/>
                </a:solidFill>
                <a:effectLst/>
                <a:latin typeface="Rubik 1" panose="020B0604020202020204" charset="-79"/>
                <a:cs typeface="Rubik 1" panose="020B0604020202020204" charset="-79"/>
              </a:rPr>
              <a:t>turi</a:t>
            </a:r>
            <a:r>
              <a:rPr lang="lt-LT" sz="3200" b="1" dirty="0">
                <a:solidFill>
                  <a:srgbClr val="FF0000"/>
                </a:solidFill>
                <a:latin typeface="Rubik 1" panose="020B0604020202020204" charset="-79"/>
                <a:cs typeface="Rubik 1" panose="020B0604020202020204" charset="-79"/>
              </a:rPr>
              <a:t> </a:t>
            </a:r>
            <a:r>
              <a:rPr lang="lt-LT" sz="3200" i="0" dirty="0">
                <a:solidFill>
                  <a:schemeClr val="tx2"/>
                </a:solidFill>
                <a:effectLst/>
                <a:latin typeface="Rubik 1" panose="020B0604020202020204" charset="-79"/>
                <a:cs typeface="Rubik 1" panose="020B0604020202020204" charset="-79"/>
              </a:rPr>
              <a:t>:</a:t>
            </a:r>
            <a:endParaRPr lang="lt-LT" sz="3200" i="0" u="sng" dirty="0">
              <a:solidFill>
                <a:schemeClr val="tx2"/>
              </a:solidFill>
              <a:effectLst/>
              <a:latin typeface="Rubik 1" panose="020B0604020202020204" charset="-79"/>
              <a:cs typeface="Rubik 1" panose="020B0604020202020204" charset="-79"/>
            </a:endParaRPr>
          </a:p>
          <a:p>
            <a:pPr lvl="1" algn="just" fontAlgn="base"/>
            <a:r>
              <a:rPr lang="en-US" sz="3200" dirty="0">
                <a:solidFill>
                  <a:schemeClr val="tx2"/>
                </a:solidFill>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Asmenys, kuriems po pilnos vakcinacijos schemos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atlikimo yra praėję daugiau nei 210 dienų ir nėra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pasiskiepiję sustiprinančiąja doze;</a:t>
            </a:r>
          </a:p>
          <a:p>
            <a:pPr lvl="1" algn="just" fontAlgn="base"/>
            <a:endParaRPr lang="lt-LT" sz="3200" b="0" i="0" dirty="0">
              <a:solidFill>
                <a:schemeClr val="tx2"/>
              </a:solidFill>
              <a:effectLst/>
              <a:latin typeface="Rubik 1" panose="020B0604020202020204" charset="-79"/>
              <a:cs typeface="Rubik 1" panose="020B0604020202020204" charset="-79"/>
            </a:endParaRPr>
          </a:p>
          <a:p>
            <a:pPr lvl="1" algn="just" fontAlgn="base"/>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Asmenys, kuriems po persirgimo (teigiamo PGR /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antigeno testo) yra praėję daugiau nei 210 dienų;</a:t>
            </a:r>
          </a:p>
          <a:p>
            <a:pPr lvl="1" algn="just" fontAlgn="base"/>
            <a:endParaRPr lang="lt-LT" sz="3200" b="0" i="0" dirty="0">
              <a:solidFill>
                <a:schemeClr val="tx2"/>
              </a:solidFill>
              <a:effectLst/>
              <a:latin typeface="Rubik 1" panose="020B0604020202020204" charset="-79"/>
              <a:cs typeface="Rubik 1" panose="020B0604020202020204" charset="-79"/>
            </a:endParaRPr>
          </a:p>
          <a:p>
            <a:pPr lvl="1" algn="just" fontAlgn="base"/>
            <a:r>
              <a:rPr lang="en-US" sz="3200" dirty="0">
                <a:solidFill>
                  <a:schemeClr val="tx2"/>
                </a:solidFill>
                <a:latin typeface="Rubik 1" panose="020B0604020202020204" charset="-79"/>
                <a:cs typeface="Rubik 1" panose="020B0604020202020204" charset="-79"/>
              </a:rPr>
              <a:t>- </a:t>
            </a:r>
            <a:r>
              <a:rPr lang="lt-LT" sz="3200" dirty="0">
                <a:solidFill>
                  <a:schemeClr val="tx2"/>
                </a:solidFill>
                <a:latin typeface="Rubik 1" panose="020B0604020202020204" charset="-79"/>
                <a:cs typeface="Rubik 1" panose="020B0604020202020204" charset="-79"/>
              </a:rPr>
              <a:t>Asmenys, kurie</a:t>
            </a:r>
            <a:r>
              <a:rPr lang="lt-LT" sz="3200" b="0" i="0" dirty="0">
                <a:solidFill>
                  <a:schemeClr val="tx2"/>
                </a:solidFill>
                <a:effectLst/>
                <a:latin typeface="Rubik 1" panose="020B0604020202020204" charset="-79"/>
                <a:cs typeface="Rubik 1" panose="020B0604020202020204" charset="-79"/>
              </a:rPr>
              <a:t> nėra pasiskiepiję pilna vakcinacijos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schema;</a:t>
            </a:r>
          </a:p>
          <a:p>
            <a:pPr lvl="1" algn="just" fontAlgn="base"/>
            <a:endParaRPr lang="lt-LT" sz="3200" b="0" i="0" dirty="0">
              <a:solidFill>
                <a:schemeClr val="tx2"/>
              </a:solidFill>
              <a:effectLst/>
              <a:latin typeface="Rubik 1" panose="020B0604020202020204" charset="-79"/>
              <a:cs typeface="Rubik 1" panose="020B0604020202020204" charset="-79"/>
            </a:endParaRPr>
          </a:p>
          <a:p>
            <a:pPr lvl="1" algn="just" fontAlgn="base"/>
            <a:r>
              <a:rPr lang="en-US" sz="3200" dirty="0">
                <a:solidFill>
                  <a:schemeClr val="tx2"/>
                </a:solidFill>
                <a:latin typeface="Rubik 1" panose="020B0604020202020204" charset="-79"/>
                <a:cs typeface="Rubik 1" panose="020B0604020202020204" charset="-79"/>
              </a:rPr>
              <a:t>- </a:t>
            </a:r>
            <a:r>
              <a:rPr lang="lt-LT" sz="3200" dirty="0">
                <a:solidFill>
                  <a:schemeClr val="tx2"/>
                </a:solidFill>
                <a:latin typeface="Rubik 1" panose="020B0604020202020204" charset="-79"/>
                <a:cs typeface="Rubik 1" panose="020B0604020202020204" charset="-79"/>
              </a:rPr>
              <a:t>Asmenys, kurie </a:t>
            </a:r>
            <a:r>
              <a:rPr lang="lt-LT" sz="3200" b="0" i="0" dirty="0">
                <a:solidFill>
                  <a:schemeClr val="tx2"/>
                </a:solidFill>
                <a:effectLst/>
                <a:latin typeface="Rubik 1" panose="020B0604020202020204" charset="-79"/>
                <a:cs typeface="Rubik 1" panose="020B0604020202020204" charset="-79"/>
              </a:rPr>
              <a:t>neturi teigiamo kiekybinio ar pusiau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kiekybinio serologinio imunologinio tyrimo atsakymo </a:t>
            </a:r>
            <a:r>
              <a:rPr lang="en-US" sz="3200" b="0" i="0" dirty="0">
                <a:solidFill>
                  <a:schemeClr val="tx2"/>
                </a:solidFill>
                <a:effectLst/>
                <a:latin typeface="Rubik 1" panose="020B0604020202020204" charset="-79"/>
                <a:cs typeface="Rubik 1" panose="020B0604020202020204" charset="-79"/>
              </a:rPr>
              <a:t>	</a:t>
            </a:r>
            <a:r>
              <a:rPr lang="lt-LT" sz="3200" b="0" i="0" dirty="0">
                <a:solidFill>
                  <a:schemeClr val="tx2"/>
                </a:solidFill>
                <a:effectLst/>
                <a:latin typeface="Rubik 1" panose="020B0604020202020204" charset="-79"/>
                <a:cs typeface="Rubik 1" panose="020B0604020202020204" charset="-79"/>
              </a:rPr>
              <a:t>(po persirgimo); </a:t>
            </a:r>
          </a:p>
          <a:p>
            <a:pPr marL="285750" indent="-285750" algn="l" rtl="0" fontAlgn="base">
              <a:buFont typeface="Arial" panose="020B0604020202020204" pitchFamily="34" charset="0"/>
              <a:buChar char="•"/>
            </a:pPr>
            <a:endParaRPr lang="lt-LT" sz="1800" i="0" u="sng" dirty="0">
              <a:solidFill>
                <a:srgbClr val="000000"/>
              </a:solidFill>
              <a:effectLst/>
              <a:latin typeface="Rubik 1" panose="020B0604020202020204" charset="-79"/>
              <a:cs typeface="Rubik 1" panose="020B0604020202020204" charset="-79"/>
            </a:endParaRPr>
          </a:p>
        </p:txBody>
      </p:sp>
      <p:pic>
        <p:nvPicPr>
          <p:cNvPr id="15" name="Paveikslėlis 14">
            <a:extLst>
              <a:ext uri="{FF2B5EF4-FFF2-40B4-BE49-F238E27FC236}">
                <a16:creationId xmlns:a16="http://schemas.microsoft.com/office/drawing/2014/main" id="{6CC41A04-4F80-4D47-A96A-C82B336BBF01}"/>
              </a:ext>
            </a:extLst>
          </p:cNvPr>
          <p:cNvPicPr>
            <a:picLocks noChangeAspect="1"/>
          </p:cNvPicPr>
          <p:nvPr/>
        </p:nvPicPr>
        <p:blipFill>
          <a:blip r:embed="rId3"/>
          <a:stretch>
            <a:fillRect/>
          </a:stretch>
        </p:blipFill>
        <p:spPr>
          <a:xfrm>
            <a:off x="13030200" y="3257714"/>
            <a:ext cx="4986649" cy="3002949"/>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23744" y="-1108132"/>
            <a:ext cx="11039894"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sp>
        <p:nvSpPr>
          <p:cNvPr id="4" name="TextBox 4"/>
          <p:cNvSpPr txBox="1"/>
          <p:nvPr/>
        </p:nvSpPr>
        <p:spPr>
          <a:xfrm>
            <a:off x="533400" y="2933701"/>
            <a:ext cx="12344399" cy="4308872"/>
          </a:xfrm>
          <a:prstGeom prst="rect">
            <a:avLst/>
          </a:prstGeom>
        </p:spPr>
        <p:txBody>
          <a:bodyPr wrap="square" lIns="0" tIns="0" rIns="0" bIns="0" rtlCol="0" anchor="t">
            <a:spAutoFit/>
          </a:bodyPr>
          <a:lstStyle/>
          <a:p>
            <a:pPr lvl="0">
              <a:tabLst>
                <a:tab pos="457200" algn="l"/>
              </a:tabLst>
            </a:pPr>
            <a:r>
              <a:rPr lang="lt-LT" sz="2800" b="0" i="0" dirty="0">
                <a:solidFill>
                  <a:schemeClr val="tx2"/>
                </a:solidFill>
                <a:effectLst/>
                <a:latin typeface="Rubik 1" panose="020B0604020202020204" charset="-79"/>
                <a:cs typeface="Rubik 1" panose="020B0604020202020204" charset="-79"/>
              </a:rPr>
              <a:t>Keičiasi įsakymas</a:t>
            </a:r>
            <a:r>
              <a:rPr lang="lt-LT" sz="2800" b="1" i="0" dirty="0">
                <a:solidFill>
                  <a:schemeClr val="tx2"/>
                </a:solidFill>
                <a:effectLst/>
                <a:latin typeface="Rubik 1" panose="020B0604020202020204" charset="-79"/>
                <a:cs typeface="Rubik 1" panose="020B0604020202020204" charset="-79"/>
              </a:rPr>
              <a:t> </a:t>
            </a:r>
            <a:r>
              <a:rPr lang="lt-LT" sz="2800" b="1" i="0" dirty="0">
                <a:solidFill>
                  <a:schemeClr val="tx2"/>
                </a:solidFill>
                <a:effectLst/>
                <a:latin typeface="Rubik 1" panose="020B0604020202020204" charset="-79"/>
                <a:cs typeface="Rubik 1" panose="020B0604020202020204" charset="-79"/>
                <a:hlinkClick r:id="rId3">
                  <a:extLst>
                    <a:ext uri="{A12FA001-AC4F-418D-AE19-62706E023703}">
                      <ahyp:hlinkClr xmlns:ahyp="http://schemas.microsoft.com/office/drawing/2018/hyperlinkcolor" xmlns="" val="tx"/>
                    </a:ext>
                  </a:extLst>
                </a:hlinkClick>
              </a:rPr>
              <a:t>Nr. V-2701 </a:t>
            </a:r>
            <a:r>
              <a:rPr lang="lt-LT" sz="2800" b="1" i="0" dirty="0">
                <a:solidFill>
                  <a:schemeClr val="tx2"/>
                </a:solidFill>
                <a:effectLst/>
                <a:latin typeface="Rubik 1" panose="020B0604020202020204" charset="-79"/>
                <a:cs typeface="Rubik 1" panose="020B0604020202020204" charset="-79"/>
              </a:rPr>
              <a:t>nuo sausio 10 dienos:</a:t>
            </a:r>
            <a:endParaRPr lang="lt-LT" sz="2800" dirty="0">
              <a:solidFill>
                <a:schemeClr val="tx2"/>
              </a:solidFill>
              <a:latin typeface="Rubik 1" panose="020B0604020202020204" charset="-79"/>
              <a:ea typeface="Times New Roman" panose="02020603050405020304" pitchFamily="18" charset="0"/>
              <a:cs typeface="Rubik 1" panose="020B0604020202020204" charset="-79"/>
            </a:endParaRPr>
          </a:p>
          <a:p>
            <a:pPr lvl="0">
              <a:tabLst>
                <a:tab pos="457200" algn="l"/>
              </a:tabLst>
            </a:pPr>
            <a:endParaRPr lang="lt-LT" sz="2800" dirty="0">
              <a:solidFill>
                <a:schemeClr val="tx2"/>
              </a:solidFill>
              <a:effectLst/>
              <a:latin typeface="Rubik 1" panose="020B0604020202020204" charset="-79"/>
              <a:ea typeface="Times New Roman" panose="02020603050405020304" pitchFamily="18" charset="0"/>
              <a:cs typeface="Rubik 1" panose="020B0604020202020204" charset="-79"/>
            </a:endParaRPr>
          </a:p>
          <a:p>
            <a:pPr marL="342900" lvl="0" indent="-342900" algn="just">
              <a:buFont typeface="+mj-lt"/>
              <a:buAutoNum type="arabicPeriod"/>
              <a:tabLst>
                <a:tab pos="457200" algn="l"/>
              </a:tabLst>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Vakcinuoti</a:t>
            </a:r>
            <a:r>
              <a:rPr lang="en-US" sz="2800" dirty="0">
                <a:solidFill>
                  <a:schemeClr val="tx2"/>
                </a:solidFill>
                <a:effectLst/>
                <a:latin typeface="Rubik 1" panose="020B0604020202020204" charset="-79"/>
                <a:ea typeface="Times New Roman" panose="02020603050405020304" pitchFamily="18" charset="0"/>
                <a:cs typeface="Rubik 1" panose="020B0604020202020204" charset="-79"/>
              </a:rPr>
              <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asmenys pagal pilną vakcinacijos schemą (neturintys </a:t>
            </a:r>
            <a:r>
              <a:rPr lang="en-US" sz="2800" dirty="0">
                <a:solidFill>
                  <a:schemeClr val="tx2"/>
                </a:solidFill>
                <a:effectLst/>
                <a:latin typeface="Rubik 1" panose="020B0604020202020204" charset="-79"/>
                <a:ea typeface="Times New Roman" panose="02020603050405020304" pitchFamily="18" charset="0"/>
                <a:cs typeface="Rubik 1" panose="020B0604020202020204" charset="-79"/>
              </a:rPr>
              <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sustiprinančiosios COVID-19 ligos dozės) norėdami išvengti periodinio </a:t>
            </a:r>
            <a:r>
              <a:rPr lang="en-US" sz="2800" dirty="0">
                <a:solidFill>
                  <a:schemeClr val="tx2"/>
                </a:solidFill>
                <a:effectLst/>
                <a:latin typeface="Rubik 1" panose="020B0604020202020204" charset="-79"/>
                <a:ea typeface="Times New Roman" panose="02020603050405020304" pitchFamily="18" charset="0"/>
                <a:cs typeface="Rubik 1" panose="020B0604020202020204" charset="-79"/>
              </a:rPr>
              <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testavimo nebegalės pateikti teigiamo kiekybinio ar pusiau kiekybinio serologinio imunologinio tyrimo atsakymo. </a:t>
            </a:r>
            <a:endParaRPr lang="lt-LT" sz="2800" dirty="0">
              <a:solidFill>
                <a:srgbClr val="FF0000"/>
              </a:solidFill>
              <a:latin typeface="Rubik 1" panose="020B0604020202020204" charset="-79"/>
              <a:ea typeface="Times New Roman" panose="02020603050405020304" pitchFamily="18" charset="0"/>
              <a:cs typeface="Rubik 1" panose="020B0604020202020204" charset="-79"/>
            </a:endParaRPr>
          </a:p>
          <a:p>
            <a:pPr lvl="0" algn="just">
              <a:tabLst>
                <a:tab pos="457200" algn="l"/>
              </a:tabLst>
            </a:pPr>
            <a:endParaRPr lang="lt-LT" sz="2800" dirty="0">
              <a:solidFill>
                <a:schemeClr val="tx2"/>
              </a:solidFill>
              <a:effectLst/>
              <a:latin typeface="Rubik 1" panose="020B0604020202020204" charset="-79"/>
              <a:ea typeface="Times New Roman" panose="02020603050405020304" pitchFamily="18" charset="0"/>
              <a:cs typeface="Rubik 1" panose="020B0604020202020204" charset="-79"/>
            </a:endParaRPr>
          </a:p>
          <a:p>
            <a:pPr lvl="0" algn="just">
              <a:tabLst>
                <a:tab pos="457200" algn="l"/>
              </a:tabLst>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2. Vakcinuoti asmenys iki sausio 10 d. gavę teigiamą kiekybinio ar pusiau </a:t>
            </a:r>
            <a:r>
              <a:rPr lang="en-US" sz="2800" dirty="0">
                <a:solidFill>
                  <a:schemeClr val="tx2"/>
                </a:solidFill>
                <a:effectLst/>
                <a:latin typeface="Rubik 1" panose="020B0604020202020204" charset="-79"/>
                <a:ea typeface="Times New Roman" panose="02020603050405020304" pitchFamily="18" charset="0"/>
                <a:cs typeface="Rubik 1" panose="020B0604020202020204" charset="-79"/>
              </a:rPr>
              <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kiekybinio serologinio imunologinio tyrimo atsakymus, periodinis </a:t>
            </a:r>
            <a:r>
              <a:rPr lang="en-US" sz="2800" dirty="0">
                <a:solidFill>
                  <a:schemeClr val="tx2"/>
                </a:solidFill>
                <a:effectLst/>
                <a:latin typeface="Rubik 1" panose="020B0604020202020204" charset="-79"/>
                <a:ea typeface="Times New Roman" panose="02020603050405020304" pitchFamily="18" charset="0"/>
                <a:cs typeface="Rubik 1" panose="020B0604020202020204" charset="-79"/>
              </a:rPr>
              <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testavimo gali neatlikti iki 60 dienų.</a:t>
            </a:r>
          </a:p>
        </p:txBody>
      </p:sp>
      <p:pic>
        <p:nvPicPr>
          <p:cNvPr id="5" name="Picture 5"/>
          <p:cNvPicPr>
            <a:picLocks noChangeAspect="1"/>
          </p:cNvPicPr>
          <p:nvPr/>
        </p:nvPicPr>
        <p:blipFill>
          <a:blip r:embed="rId4"/>
          <a:srcRect/>
          <a:stretch>
            <a:fillRect/>
          </a:stretch>
        </p:blipFill>
        <p:spPr>
          <a:xfrm>
            <a:off x="14040872" y="2933701"/>
            <a:ext cx="3935326" cy="3429000"/>
          </a:xfrm>
          <a:prstGeom prst="rect">
            <a:avLst/>
          </a:prstGeom>
        </p:spPr>
      </p:pic>
      <p:sp>
        <p:nvSpPr>
          <p:cNvPr id="7" name="TextBox 7"/>
          <p:cNvSpPr txBox="1"/>
          <p:nvPr/>
        </p:nvSpPr>
        <p:spPr>
          <a:xfrm>
            <a:off x="533400" y="684867"/>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SEROLOGINIAI TYRIMAI</a:t>
            </a:r>
            <a:endParaRPr lang="en-US" sz="6719" spc="201" dirty="0">
              <a:solidFill>
                <a:srgbClr val="5D6EB1"/>
              </a:solidFill>
              <a:latin typeface="Rubik 1"/>
            </a:endParaRP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39889" y="-1108132"/>
            <a:ext cx="12023750"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pic>
        <p:nvPicPr>
          <p:cNvPr id="5" name="Picture 5"/>
          <p:cNvPicPr>
            <a:picLocks noChangeAspect="1"/>
          </p:cNvPicPr>
          <p:nvPr/>
        </p:nvPicPr>
        <p:blipFill>
          <a:blip r:embed="rId3"/>
          <a:srcRect/>
          <a:stretch>
            <a:fillRect/>
          </a:stretch>
        </p:blipFill>
        <p:spPr>
          <a:xfrm>
            <a:off x="12801600" y="3390900"/>
            <a:ext cx="4827763" cy="4206615"/>
          </a:xfrm>
          <a:prstGeom prst="rect">
            <a:avLst/>
          </a:prstGeom>
        </p:spPr>
      </p:pic>
      <p:sp>
        <p:nvSpPr>
          <p:cNvPr id="7" name="TextBox 7"/>
          <p:cNvSpPr txBox="1"/>
          <p:nvPr/>
        </p:nvSpPr>
        <p:spPr>
          <a:xfrm>
            <a:off x="728165" y="419100"/>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SEROLOGINIAI TYRIMAI</a:t>
            </a:r>
            <a:endParaRPr lang="en-US" sz="6719" spc="201" dirty="0">
              <a:solidFill>
                <a:srgbClr val="5D6EB1"/>
              </a:solidFill>
              <a:latin typeface="Rubik 1"/>
            </a:endParaRPr>
          </a:p>
        </p:txBody>
      </p:sp>
      <p:sp>
        <p:nvSpPr>
          <p:cNvPr id="8" name="TextBox 7">
            <a:extLst>
              <a:ext uri="{FF2B5EF4-FFF2-40B4-BE49-F238E27FC236}">
                <a16:creationId xmlns:a16="http://schemas.microsoft.com/office/drawing/2014/main" id="{2AEB6406-163A-4837-A142-96F58EE82423}"/>
              </a:ext>
            </a:extLst>
          </p:cNvPr>
          <p:cNvSpPr txBox="1"/>
          <p:nvPr/>
        </p:nvSpPr>
        <p:spPr>
          <a:xfrm>
            <a:off x="342467" y="2324100"/>
            <a:ext cx="11811289" cy="4832092"/>
          </a:xfrm>
          <a:prstGeom prst="rect">
            <a:avLst/>
          </a:prstGeom>
          <a:noFill/>
        </p:spPr>
        <p:txBody>
          <a:bodyPr wrap="square" rtlCol="0">
            <a:spAutoFit/>
          </a:bodyPr>
          <a:lstStyle/>
          <a:p>
            <a:pPr algn="l" rtl="0" fontAlgn="base"/>
            <a:r>
              <a:rPr lang="lt-LT" sz="2800" b="0" i="0" dirty="0">
                <a:solidFill>
                  <a:schemeClr val="tx2"/>
                </a:solidFill>
                <a:effectLst/>
                <a:latin typeface="Times New Roman" panose="02020603050405020304" pitchFamily="18" charset="0"/>
              </a:rPr>
              <a:t>Teigiamas serologinio tyrimo atsakymas </a:t>
            </a:r>
            <a:r>
              <a:rPr lang="lt-LT" sz="2800" b="1" i="0" dirty="0">
                <a:solidFill>
                  <a:schemeClr val="tx2"/>
                </a:solidFill>
                <a:effectLst/>
                <a:latin typeface="Times New Roman" panose="02020603050405020304" pitchFamily="18" charset="0"/>
              </a:rPr>
              <a:t>NĖRA</a:t>
            </a:r>
            <a:r>
              <a:rPr lang="lt-LT" sz="2800" b="0" i="0" dirty="0">
                <a:solidFill>
                  <a:schemeClr val="tx2"/>
                </a:solidFill>
                <a:effectLst/>
                <a:latin typeface="Times New Roman" panose="02020603050405020304" pitchFamily="18" charset="0"/>
              </a:rPr>
              <a:t> tinkamas izoliacijos išimčiai įrodyti, kai asmuo:</a:t>
            </a:r>
          </a:p>
          <a:p>
            <a:pPr marL="914400" lvl="1" indent="-457200" fontAlgn="base">
              <a:buFont typeface="Arial" panose="020B0604020202020204" pitchFamily="34" charset="0"/>
              <a:buChar char="•"/>
            </a:pPr>
            <a:r>
              <a:rPr lang="lt-LT" sz="2800" dirty="0">
                <a:solidFill>
                  <a:srgbClr val="FF0000"/>
                </a:solidFill>
                <a:latin typeface="Times New Roman" panose="02020603050405020304" pitchFamily="18" charset="0"/>
              </a:rPr>
              <a:t>yra skiepytas COVID-19 ligos vakcina pilna vakcinacijos schema;</a:t>
            </a:r>
          </a:p>
          <a:p>
            <a:pPr marL="914400" lvl="1" indent="-457200" fontAlgn="base">
              <a:buFont typeface="Arial" panose="020B0604020202020204" pitchFamily="34" charset="0"/>
              <a:buChar char="•"/>
            </a:pPr>
            <a:r>
              <a:rPr lang="lt-LT" sz="2800" dirty="0">
                <a:solidFill>
                  <a:srgbClr val="FF0000"/>
                </a:solidFill>
                <a:latin typeface="Times New Roman" panose="02020603050405020304" pitchFamily="18" charset="0"/>
              </a:rPr>
              <a:t>yra persirgęs COVID-19 liga ir yra vakcinuotas viena vakcinos doze.</a:t>
            </a:r>
          </a:p>
          <a:p>
            <a:pPr marL="914400" lvl="1" indent="-457200" fontAlgn="base">
              <a:buFont typeface="Arial" panose="020B0604020202020204" pitchFamily="34" charset="0"/>
              <a:buChar char="•"/>
            </a:pPr>
            <a:endParaRPr lang="lt-LT" sz="2800" dirty="0">
              <a:solidFill>
                <a:schemeClr val="tx2"/>
              </a:solidFill>
              <a:latin typeface="Times New Roman" panose="02020603050405020304" pitchFamily="18" charset="0"/>
            </a:endParaRPr>
          </a:p>
          <a:p>
            <a:pPr marL="914400" lvl="1" indent="-457200" fontAlgn="base">
              <a:buFont typeface="Arial" panose="020B0604020202020204" pitchFamily="34" charset="0"/>
              <a:buChar char="•"/>
            </a:pPr>
            <a:endParaRPr lang="lt-LT" sz="2800" b="0" i="0" dirty="0">
              <a:solidFill>
                <a:schemeClr val="tx2"/>
              </a:solidFill>
              <a:effectLst/>
              <a:latin typeface="Times New Roman" panose="02020603050405020304" pitchFamily="18" charset="0"/>
            </a:endParaRPr>
          </a:p>
          <a:p>
            <a:pPr algn="l" rtl="0" fontAlgn="base"/>
            <a:r>
              <a:rPr lang="lt-LT" sz="2800" b="0" i="0" dirty="0">
                <a:solidFill>
                  <a:schemeClr val="tx2"/>
                </a:solidFill>
                <a:effectLst/>
                <a:latin typeface="Times New Roman" panose="02020603050405020304" pitchFamily="18" charset="0"/>
              </a:rPr>
              <a:t>Teigiamas serologinio tyrimo atsakymas </a:t>
            </a:r>
            <a:r>
              <a:rPr lang="lt-LT" sz="2800" b="1" i="0" dirty="0">
                <a:solidFill>
                  <a:schemeClr val="tx2"/>
                </a:solidFill>
                <a:effectLst/>
                <a:latin typeface="Times New Roman" panose="02020603050405020304" pitchFamily="18" charset="0"/>
              </a:rPr>
              <a:t>YRA</a:t>
            </a:r>
            <a:r>
              <a:rPr lang="lt-LT" sz="2800" b="0" i="0" dirty="0">
                <a:solidFill>
                  <a:schemeClr val="tx2"/>
                </a:solidFill>
                <a:effectLst/>
                <a:latin typeface="Times New Roman" panose="02020603050405020304" pitchFamily="18" charset="0"/>
              </a:rPr>
              <a:t> tinkamas izoliacijos išimčiai įrodyti, kai as</a:t>
            </a:r>
            <a:r>
              <a:rPr lang="lt-LT" sz="2800" dirty="0">
                <a:solidFill>
                  <a:schemeClr val="tx2"/>
                </a:solidFill>
                <a:latin typeface="Times New Roman" panose="02020603050405020304" pitchFamily="18" charset="0"/>
              </a:rPr>
              <a:t>muo</a:t>
            </a:r>
            <a:r>
              <a:rPr lang="lt-LT" sz="2800" b="0" i="0" dirty="0">
                <a:solidFill>
                  <a:schemeClr val="tx2"/>
                </a:solidFill>
                <a:effectLst/>
                <a:latin typeface="Times New Roman" panose="02020603050405020304" pitchFamily="18" charset="0"/>
              </a:rPr>
              <a:t>:</a:t>
            </a:r>
          </a:p>
          <a:p>
            <a:pPr marL="914400" lvl="1" indent="-457200" fontAlgn="base">
              <a:buFont typeface="Arial" panose="020B0604020202020204" pitchFamily="34" charset="0"/>
              <a:buChar char="•"/>
            </a:pPr>
            <a:r>
              <a:rPr lang="lt-LT" sz="2800" dirty="0">
                <a:solidFill>
                  <a:srgbClr val="FF0000"/>
                </a:solidFill>
                <a:latin typeface="Times New Roman" panose="02020603050405020304" pitchFamily="18" charset="0"/>
              </a:rPr>
              <a:t>nepersirgęs COVID-19 liga ar ja persirgęs, kai nuo teigiamo PGR/antigeno testo praėjo daugiau nei 210 d. </a:t>
            </a:r>
          </a:p>
          <a:p>
            <a:pPr marL="914400" lvl="1" indent="-457200" fontAlgn="base">
              <a:buFont typeface="Arial" panose="020B0604020202020204" pitchFamily="34" charset="0"/>
              <a:buChar char="•"/>
            </a:pPr>
            <a:r>
              <a:rPr lang="lt-LT" sz="2800" dirty="0">
                <a:solidFill>
                  <a:srgbClr val="FF0000"/>
                </a:solidFill>
                <a:latin typeface="Times New Roman" panose="02020603050405020304" pitchFamily="18" charset="0"/>
              </a:rPr>
              <a:t>nėra pasiskiepijęs COVID-19 ligos vakcina.</a:t>
            </a:r>
          </a:p>
        </p:txBody>
      </p:sp>
    </p:spTree>
    <p:extLst>
      <p:ext uri="{BB962C8B-B14F-4D97-AF65-F5344CB8AC3E}">
        <p14:creationId xmlns:p14="http://schemas.microsoft.com/office/powerpoint/2010/main" val="239665591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87399" y="-1108132"/>
            <a:ext cx="10576239"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sp>
        <p:nvSpPr>
          <p:cNvPr id="5" name="TextBox 5"/>
          <p:cNvSpPr txBox="1"/>
          <p:nvPr/>
        </p:nvSpPr>
        <p:spPr>
          <a:xfrm>
            <a:off x="688338" y="466830"/>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IZOLIACIJA</a:t>
            </a:r>
            <a:endParaRPr lang="en-US" sz="6719" spc="201" dirty="0">
              <a:solidFill>
                <a:srgbClr val="5D6EB1"/>
              </a:solidFill>
              <a:latin typeface="Rubik 1"/>
            </a:endParaRPr>
          </a:p>
        </p:txBody>
      </p:sp>
      <p:sp>
        <p:nvSpPr>
          <p:cNvPr id="12" name="TextBox 11">
            <a:extLst>
              <a:ext uri="{FF2B5EF4-FFF2-40B4-BE49-F238E27FC236}">
                <a16:creationId xmlns:a16="http://schemas.microsoft.com/office/drawing/2014/main" id="{AE40D743-6315-4749-AF73-4467CBCCD0D7}"/>
              </a:ext>
            </a:extLst>
          </p:cNvPr>
          <p:cNvSpPr txBox="1"/>
          <p:nvPr/>
        </p:nvSpPr>
        <p:spPr>
          <a:xfrm>
            <a:off x="304800" y="1560995"/>
            <a:ext cx="12566287" cy="9325630"/>
          </a:xfrm>
          <a:prstGeom prst="rect">
            <a:avLst/>
          </a:prstGeom>
          <a:noFill/>
        </p:spPr>
        <p:txBody>
          <a:bodyPr wrap="square" rtlCol="0">
            <a:spAutoFit/>
          </a:bodyPr>
          <a:lstStyle/>
          <a:p>
            <a:pPr algn="l" rtl="0" fontAlgn="base"/>
            <a:r>
              <a:rPr lang="lt-LT" sz="2200" b="1" dirty="0">
                <a:solidFill>
                  <a:schemeClr val="tx2"/>
                </a:solidFill>
                <a:effectLst/>
                <a:latin typeface="Rubik 1" panose="020B0604020202020204" charset="-79"/>
                <a:cs typeface="Rubik 1" panose="020B0604020202020204" charset="-79"/>
              </a:rPr>
              <a:t>Po turėto kontakto asmuo </a:t>
            </a:r>
            <a:r>
              <a:rPr lang="lt-LT" sz="2200" b="1" dirty="0">
                <a:solidFill>
                  <a:srgbClr val="FF0000"/>
                </a:solidFill>
                <a:effectLst/>
                <a:latin typeface="Rubik 1" panose="020B0604020202020204" charset="-79"/>
                <a:cs typeface="Rubik 1" panose="020B0604020202020204" charset="-79"/>
              </a:rPr>
              <a:t>NETURI izoliuotis </a:t>
            </a:r>
            <a:r>
              <a:rPr lang="lt-LT" sz="2200" b="1" dirty="0">
                <a:solidFill>
                  <a:schemeClr val="tx2"/>
                </a:solidFill>
                <a:effectLst/>
                <a:latin typeface="Rubik 1" panose="020B0604020202020204" charset="-79"/>
                <a:cs typeface="Rubik 1" panose="020B0604020202020204" charset="-79"/>
              </a:rPr>
              <a:t>(rekomenduojamas PGR tyrimas ne anksčiau kaip 3 dieną po paskutinio turėto kontakto):</a:t>
            </a:r>
            <a:r>
              <a:rPr lang="lt-LT" sz="2200" b="0" dirty="0">
                <a:solidFill>
                  <a:schemeClr val="tx2"/>
                </a:solidFill>
                <a:effectLst/>
                <a:latin typeface="Rubik 1" panose="020B0604020202020204" charset="-79"/>
                <a:cs typeface="Rubik 1" panose="020B0604020202020204" charset="-79"/>
              </a:rPr>
              <a:t> </a:t>
            </a:r>
          </a:p>
          <a:p>
            <a:pPr marL="800100" lvl="1" indent="-342900" fontAlgn="base">
              <a:lnSpc>
                <a:spcPct val="150000"/>
              </a:lnSpc>
              <a:buFont typeface="Arial" panose="020B0604020202020204" pitchFamily="34" charset="0"/>
              <a:buChar char="•"/>
            </a:pPr>
            <a:r>
              <a:rPr lang="lt-LT" sz="2200" b="0" dirty="0">
                <a:solidFill>
                  <a:schemeClr val="tx2"/>
                </a:solidFill>
                <a:effectLst/>
                <a:latin typeface="Rubik 1" panose="020B0604020202020204" charset="-79"/>
                <a:cs typeface="Rubik 1" panose="020B0604020202020204" charset="-79"/>
              </a:rPr>
              <a:t>kai buvo paskiepytas sustiprinančiąja doze;</a:t>
            </a:r>
          </a:p>
          <a:p>
            <a:pPr marL="800100" lvl="1" indent="-342900" fontAlgn="base">
              <a:lnSpc>
                <a:spcPct val="150000"/>
              </a:lnSpc>
              <a:buFont typeface="Arial" panose="020B0604020202020204" pitchFamily="34" charset="0"/>
              <a:buChar char="•"/>
            </a:pPr>
            <a:r>
              <a:rPr lang="lt-LT" sz="2200" b="0" dirty="0">
                <a:solidFill>
                  <a:schemeClr val="tx2"/>
                </a:solidFill>
                <a:effectLst/>
                <a:latin typeface="Rubik 1" panose="020B0604020202020204" charset="-79"/>
                <a:cs typeface="Rubik 1" panose="020B0604020202020204" charset="-79"/>
              </a:rPr>
              <a:t>kai </a:t>
            </a:r>
            <a:r>
              <a:rPr lang="lt-LT" sz="2200" dirty="0">
                <a:solidFill>
                  <a:schemeClr val="tx2"/>
                </a:solidFill>
                <a:latin typeface="Rubik 1" panose="020B0604020202020204" charset="-79"/>
                <a:cs typeface="Rubik 1" panose="020B0604020202020204" charset="-79"/>
              </a:rPr>
              <a:t>buvo </a:t>
            </a:r>
            <a:r>
              <a:rPr lang="lt-LT" sz="2200" b="0" dirty="0">
                <a:solidFill>
                  <a:schemeClr val="tx2"/>
                </a:solidFill>
                <a:effectLst/>
                <a:latin typeface="Rubik 1" panose="020B0604020202020204" charset="-79"/>
                <a:cs typeface="Rubik 1" panose="020B0604020202020204" charset="-79"/>
              </a:rPr>
              <a:t>paskiepytas pagal pilną vakcinos schemą ir praėjo ne daugiau kaip 120 d. nuo    paskutinės dozės arba pagal pilną schemą paskiepytas asmuo iki 18 metų, arba skiepytas sustiprinančiąja doze (išskyrus tuos, kurie prie 90 dienų persirgo COVID-19);</a:t>
            </a:r>
          </a:p>
          <a:p>
            <a:pPr marL="800100" lvl="1" indent="-342900" fontAlgn="base">
              <a:lnSpc>
                <a:spcPct val="150000"/>
              </a:lnSpc>
              <a:buFont typeface="Arial" panose="020B0604020202020204" pitchFamily="34" charset="0"/>
              <a:buChar char="•"/>
            </a:pPr>
            <a:r>
              <a:rPr lang="lt-LT" sz="2200" b="0" dirty="0">
                <a:solidFill>
                  <a:schemeClr val="tx2"/>
                </a:solidFill>
                <a:effectLst/>
                <a:latin typeface="Rubik 1" panose="020B0604020202020204" charset="-79"/>
                <a:cs typeface="Rubik 1" panose="020B0604020202020204" charset="-79"/>
              </a:rPr>
              <a:t>kai persirgo, ir nuo teigiamo PGR / antigeno testo praėjo mažiau nei 210 dienų;</a:t>
            </a:r>
          </a:p>
          <a:p>
            <a:pPr marL="800100" lvl="1" indent="-342900" fontAlgn="base">
              <a:lnSpc>
                <a:spcPct val="150000"/>
              </a:lnSpc>
              <a:buFont typeface="Arial" panose="020B0604020202020204" pitchFamily="34" charset="0"/>
              <a:buChar char="•"/>
            </a:pPr>
            <a:r>
              <a:rPr lang="lt-LT" sz="2200" b="0" dirty="0">
                <a:solidFill>
                  <a:schemeClr val="tx2"/>
                </a:solidFill>
                <a:effectLst/>
                <a:latin typeface="Rubik 1" panose="020B0604020202020204" charset="-79"/>
                <a:cs typeface="Rubik 1" panose="020B0604020202020204" charset="-79"/>
              </a:rPr>
              <a:t>kai turi teigiamą kiekybinio ar pusiau kiekybinio serologinio imunologinio tyrimo atsakymą per pastarąsias 60 dienų (išskyrus atvejus, kai serologinis tyrimas atliekamas po skiepijimo). </a:t>
            </a:r>
          </a:p>
          <a:p>
            <a:pPr lvl="2" algn="just" fontAlgn="base"/>
            <a:endParaRPr lang="lt-LT" sz="2200" b="0" dirty="0">
              <a:solidFill>
                <a:schemeClr val="tx2"/>
              </a:solidFill>
              <a:effectLst/>
              <a:latin typeface="Rubik 1" panose="020B0604020202020204" charset="-79"/>
              <a:cs typeface="Rubik 1" panose="020B0604020202020204" charset="-79"/>
            </a:endParaRPr>
          </a:p>
          <a:p>
            <a:pPr algn="l" rtl="0" fontAlgn="base"/>
            <a:r>
              <a:rPr lang="lt-LT" sz="2200" b="1" dirty="0">
                <a:solidFill>
                  <a:schemeClr val="tx2"/>
                </a:solidFill>
                <a:effectLst/>
                <a:latin typeface="Rubik 1" panose="020B0604020202020204" charset="-79"/>
                <a:cs typeface="Rubik 1" panose="020B0604020202020204" charset="-79"/>
              </a:rPr>
              <a:t>Izoliuotis iki neigiamo PGR atsakymo gavimo (tyrimas atliekamas ne anksčiau kaip 3 dieną po paskutinio turėto kontakto) arba kaip įprasto kontakto atveju izoliuotis 10 dienų:</a:t>
            </a:r>
            <a:r>
              <a:rPr lang="lt-LT" sz="2200" b="0" dirty="0">
                <a:solidFill>
                  <a:schemeClr val="tx2"/>
                </a:solidFill>
                <a:effectLst/>
                <a:latin typeface="Rubik 1" panose="020B0604020202020204" charset="-79"/>
                <a:cs typeface="Rubik 1" panose="020B0604020202020204" charset="-79"/>
              </a:rPr>
              <a:t>  </a:t>
            </a:r>
          </a:p>
          <a:p>
            <a:pPr marL="800100" lvl="1" indent="-342900" fontAlgn="base">
              <a:lnSpc>
                <a:spcPct val="150000"/>
              </a:lnSpc>
              <a:buFont typeface="Arial" panose="020B0604020202020204" pitchFamily="34" charset="0"/>
              <a:buChar char="•"/>
            </a:pPr>
            <a:r>
              <a:rPr lang="lt-LT" sz="2200" b="0" dirty="0">
                <a:solidFill>
                  <a:schemeClr val="tx2"/>
                </a:solidFill>
                <a:effectLst/>
                <a:latin typeface="Rubik 1" panose="020B0604020202020204" charset="-79"/>
                <a:cs typeface="Rubik 1" panose="020B0604020202020204" charset="-79"/>
              </a:rPr>
              <a:t>darbuotojas paskiepytas pagal pilną vakcinacijos schemą, kai praėjo daugiau kaip 120 dieną nuo  paskutinės dozės ir darbuotojas nepaskiepytas sustiprinančiąja doze.</a:t>
            </a:r>
            <a:endParaRPr lang="lt-LT" sz="2200" b="1" i="1" dirty="0">
              <a:solidFill>
                <a:schemeClr val="tx2"/>
              </a:solidFill>
              <a:effectLst/>
              <a:latin typeface="Rubik 1" panose="020B0604020202020204" charset="-79"/>
              <a:cs typeface="Rubik 1" panose="020B0604020202020204" charset="-79"/>
            </a:endParaRPr>
          </a:p>
          <a:p>
            <a:pPr algn="just" rtl="0" fontAlgn="base"/>
            <a:endParaRPr lang="lt-LT" sz="2200" b="1" i="1" dirty="0">
              <a:solidFill>
                <a:schemeClr val="tx2"/>
              </a:solidFill>
              <a:latin typeface="Rubik 1" panose="020B0604020202020204" charset="-79"/>
              <a:cs typeface="Rubik 1" panose="020B0604020202020204" charset="-79"/>
            </a:endParaRPr>
          </a:p>
          <a:p>
            <a:pPr algn="just" rtl="0" fontAlgn="base"/>
            <a:r>
              <a:rPr lang="lt-LT" sz="2000" b="1" i="1" dirty="0">
                <a:solidFill>
                  <a:srgbClr val="FF0000"/>
                </a:solidFill>
                <a:effectLst/>
                <a:latin typeface="Rubik 1" panose="020B0604020202020204" charset="-79"/>
                <a:cs typeface="Rubik 1" panose="020B0604020202020204" charset="-79"/>
              </a:rPr>
              <a:t>* </a:t>
            </a:r>
            <a:r>
              <a:rPr lang="lt-LT" sz="2000" b="1" i="1" dirty="0">
                <a:solidFill>
                  <a:schemeClr val="tx2"/>
                </a:solidFill>
                <a:effectLst/>
                <a:latin typeface="Rubik 1" panose="020B0604020202020204" charset="-79"/>
                <a:cs typeface="Rubik 1" panose="020B0604020202020204" charset="-79"/>
              </a:rPr>
              <a:t>Jei asmuo nepatenka į šias išimtis (yra skiepytas ne pagal pilną schemą, nėra persirgęs arba nuo teigiamo PGR ar antigeno testo rezultato praėjo daugiau nei 210 dienų) turi izoliuotis kaip įprastu didelės rizikos kontakto atveju</a:t>
            </a:r>
            <a:r>
              <a:rPr lang="lt-LT" sz="2000" b="0" i="1" dirty="0">
                <a:solidFill>
                  <a:schemeClr val="tx2"/>
                </a:solidFill>
                <a:effectLst/>
                <a:latin typeface="Rubik 1" panose="020B0604020202020204" charset="-79"/>
                <a:cs typeface="Rubik 1" panose="020B0604020202020204" charset="-79"/>
              </a:rPr>
              <a:t> - izoliuotis 10 dienų su galimybe susitrumpinti izoliaciją, ne anksčiau kaip 7 izoliavimo dieną atlikus PGR tyrimą ir gavus neigiamą rezultatą.</a:t>
            </a:r>
            <a:r>
              <a:rPr lang="lt-LT" sz="2000" b="0" i="0" dirty="0">
                <a:solidFill>
                  <a:schemeClr val="tx2"/>
                </a:solidFill>
                <a:effectLst/>
                <a:latin typeface="Rubik 1" panose="020B0604020202020204" charset="-79"/>
                <a:cs typeface="Rubik 1" panose="020B0604020202020204" charset="-79"/>
              </a:rPr>
              <a:t> </a:t>
            </a:r>
          </a:p>
          <a:p>
            <a:pPr algn="just" rtl="0" fontAlgn="base"/>
            <a:endParaRPr lang="lt-LT" b="0" i="0" dirty="0">
              <a:solidFill>
                <a:srgbClr val="000000"/>
              </a:solidFill>
              <a:effectLst/>
              <a:latin typeface="Segoe UI" panose="020B0502040204020203" pitchFamily="34" charset="0"/>
            </a:endParaRPr>
          </a:p>
          <a:p>
            <a:pPr algn="l" rtl="0" fontAlgn="base"/>
            <a:r>
              <a:rPr lang="lt-LT" sz="1800" b="0" i="0" dirty="0">
                <a:solidFill>
                  <a:srgbClr val="000000"/>
                </a:solidFill>
                <a:effectLst/>
                <a:latin typeface="Times New Roman" panose="02020603050405020304" pitchFamily="18" charset="0"/>
              </a:rPr>
              <a:t> </a:t>
            </a:r>
            <a:endParaRPr lang="lt-LT" b="0" i="0" dirty="0">
              <a:solidFill>
                <a:srgbClr val="000000"/>
              </a:solidFill>
              <a:effectLst/>
              <a:latin typeface="Segoe UI" panose="020B0502040204020203" pitchFamily="34" charset="0"/>
            </a:endParaRPr>
          </a:p>
        </p:txBody>
      </p:sp>
      <p:pic>
        <p:nvPicPr>
          <p:cNvPr id="13" name="Picture 4">
            <a:extLst>
              <a:ext uri="{FF2B5EF4-FFF2-40B4-BE49-F238E27FC236}">
                <a16:creationId xmlns:a16="http://schemas.microsoft.com/office/drawing/2014/main" id="{ACC2C28E-A61C-4EF6-854F-1B1816C45750}"/>
              </a:ext>
            </a:extLst>
          </p:cNvPr>
          <p:cNvPicPr>
            <a:picLocks noChangeAspect="1"/>
          </p:cNvPicPr>
          <p:nvPr/>
        </p:nvPicPr>
        <p:blipFill>
          <a:blip r:embed="rId3"/>
          <a:srcRect t="344"/>
          <a:stretch>
            <a:fillRect/>
          </a:stretch>
        </p:blipFill>
        <p:spPr>
          <a:xfrm>
            <a:off x="12649200" y="1714500"/>
            <a:ext cx="8673601" cy="5776975"/>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487399" y="-1108132"/>
            <a:ext cx="10576239"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sp>
        <p:nvSpPr>
          <p:cNvPr id="5" name="TextBox 5"/>
          <p:cNvSpPr txBox="1"/>
          <p:nvPr/>
        </p:nvSpPr>
        <p:spPr>
          <a:xfrm>
            <a:off x="688338" y="466830"/>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IZOLIACIJA</a:t>
            </a:r>
            <a:endParaRPr lang="en-US" sz="6719" spc="201" dirty="0">
              <a:solidFill>
                <a:srgbClr val="5D6EB1"/>
              </a:solidFill>
              <a:latin typeface="Rubik 1"/>
            </a:endParaRPr>
          </a:p>
        </p:txBody>
      </p:sp>
      <p:sp>
        <p:nvSpPr>
          <p:cNvPr id="12" name="TextBox 11">
            <a:extLst>
              <a:ext uri="{FF2B5EF4-FFF2-40B4-BE49-F238E27FC236}">
                <a16:creationId xmlns:a16="http://schemas.microsoft.com/office/drawing/2014/main" id="{AE40D743-6315-4749-AF73-4467CBCCD0D7}"/>
              </a:ext>
            </a:extLst>
          </p:cNvPr>
          <p:cNvSpPr txBox="1"/>
          <p:nvPr/>
        </p:nvSpPr>
        <p:spPr>
          <a:xfrm>
            <a:off x="304800" y="1560995"/>
            <a:ext cx="12566287" cy="8402300"/>
          </a:xfrm>
          <a:prstGeom prst="rect">
            <a:avLst/>
          </a:prstGeom>
          <a:noFill/>
        </p:spPr>
        <p:txBody>
          <a:bodyPr wrap="square" rtlCol="0">
            <a:spAutoFit/>
          </a:bodyPr>
          <a:lstStyle/>
          <a:p>
            <a:pPr algn="just"/>
            <a:endParaRPr lang="lt-LT" sz="2800" dirty="0">
              <a:effectLst/>
              <a:latin typeface="Rubik 1" panose="020B0604020202020204" charset="-79"/>
              <a:ea typeface="Calibri" panose="020F0502020204030204" pitchFamily="34" charset="0"/>
              <a:cs typeface="Rubik 1" panose="020B0604020202020204" charset="-79"/>
            </a:endParaRPr>
          </a:p>
          <a:p>
            <a:pPr marL="342900" lvl="0" indent="-342900" algn="just">
              <a:buFont typeface="Symbol" panose="05050102010706020507" pitchFamily="18" charset="2"/>
              <a:buChar char=""/>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Ikimokyklinukai ir </a:t>
            </a:r>
            <a:r>
              <a:rPr lang="lt-LT" sz="2800" dirty="0" err="1">
                <a:solidFill>
                  <a:schemeClr val="tx2"/>
                </a:solidFill>
                <a:effectLst/>
                <a:latin typeface="Rubik 1" panose="020B0604020202020204" charset="-79"/>
                <a:ea typeface="Times New Roman" panose="02020603050405020304" pitchFamily="18" charset="0"/>
                <a:cs typeface="Rubik 1" panose="020B0604020202020204" charset="-79"/>
              </a:rPr>
              <a:t>priešmokyklinukai</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 nėra izoliuojami, jie toliau tęsia mokymosi veiklą.</a:t>
            </a:r>
          </a:p>
          <a:p>
            <a:pPr lvl="0" algn="just"/>
            <a:endParaRPr lang="lt-LT" sz="2800" dirty="0">
              <a:solidFill>
                <a:schemeClr val="tx2"/>
              </a:solidFill>
              <a:effectLst/>
              <a:latin typeface="Rubik 1" panose="020B0604020202020204" charset="-79"/>
              <a:ea typeface="Calibri" panose="020F0502020204030204" pitchFamily="34" charset="0"/>
              <a:cs typeface="Rubik 1" panose="020B0604020202020204" charset="-79"/>
            </a:endParaRPr>
          </a:p>
          <a:p>
            <a:pPr marL="342900" lvl="0" indent="-342900" algn="just">
              <a:buFont typeface="Symbol" panose="05050102010706020507" pitchFamily="18" charset="2"/>
              <a:buChar char=""/>
            </a:pPr>
            <a:r>
              <a:rPr lang="lt-LT" sz="2800" dirty="0">
                <a:solidFill>
                  <a:schemeClr val="tx2"/>
                </a:solidFill>
                <a:latin typeface="Rubik 1" panose="020B0604020202020204" charset="-79"/>
                <a:ea typeface="Times New Roman" panose="02020603050405020304" pitchFamily="18" charset="0"/>
                <a:cs typeface="Rubik 1" panose="020B0604020202020204" charset="-79"/>
              </a:rPr>
              <a:t>D</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arbuotojai, kurie yra paskiepyti pilna vakcinacijos schema prieš daugiau nei 120 dienų ir yra išreiškę </a:t>
            </a:r>
            <a:r>
              <a:rPr lang="lt-LT" sz="2800" u="sng" dirty="0">
                <a:solidFill>
                  <a:schemeClr val="tx2"/>
                </a:solidFill>
                <a:effectLst/>
                <a:latin typeface="Rubik 1" panose="020B0604020202020204" charset="-79"/>
                <a:ea typeface="Times New Roman" panose="02020603050405020304" pitchFamily="18" charset="0"/>
                <a:cs typeface="Rubik 1" panose="020B0604020202020204" charset="-79"/>
              </a:rPr>
              <a:t>sutikimą dėl </a:t>
            </a:r>
            <a:r>
              <a:rPr lang="lt-LT" sz="2800" u="sng" dirty="0" err="1">
                <a:solidFill>
                  <a:schemeClr val="tx2"/>
                </a:solidFill>
                <a:effectLst/>
                <a:latin typeface="Rubik 1" panose="020B0604020202020204" charset="-79"/>
                <a:ea typeface="Times New Roman" panose="02020603050405020304" pitchFamily="18" charset="0"/>
                <a:cs typeface="Rubik 1" panose="020B0604020202020204" charset="-79"/>
              </a:rPr>
              <a:t>testavimosi</a:t>
            </a:r>
            <a:r>
              <a:rPr lang="lt-LT" sz="2800" u="sng" dirty="0">
                <a:solidFill>
                  <a:schemeClr val="tx2"/>
                </a:solidFill>
                <a:effectLst/>
                <a:latin typeface="Rubik 1" panose="020B0604020202020204" charset="-79"/>
                <a:ea typeface="Times New Roman" panose="02020603050405020304" pitchFamily="18" charset="0"/>
                <a:cs typeface="Rubik 1" panose="020B0604020202020204" charset="-79"/>
              </a:rPr>
              <a:t> greitaisiais antigeno testais (GAT)</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 testuojasi ugdymo įstaigoje pagal šį algoritmą: GAT iškart + GAT po 48 / 72  val. + GAT po 48 val.</a:t>
            </a:r>
          </a:p>
          <a:p>
            <a:pPr lvl="0" algn="just"/>
            <a:endParaRPr lang="lt-LT" sz="2800" dirty="0">
              <a:solidFill>
                <a:schemeClr val="tx2"/>
              </a:solidFill>
              <a:effectLst/>
              <a:latin typeface="Rubik 1" panose="020B0604020202020204" charset="-79"/>
              <a:ea typeface="Calibri" panose="020F0502020204030204" pitchFamily="34" charset="0"/>
              <a:cs typeface="Rubik 1" panose="020B0604020202020204" charset="-79"/>
            </a:endParaRPr>
          </a:p>
          <a:p>
            <a:pPr marL="342900" lvl="0" indent="-342900" algn="just">
              <a:buFont typeface="Symbol" panose="05050102010706020507" pitchFamily="18" charset="2"/>
              <a:buChar char=""/>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Ikimokyklinio ir priešmokyklinio ugdymo darbuotojai, kurie yra paskiepyti pilna vakcinacijos schema prieš daugiau nei 120 dienų, bet </a:t>
            </a:r>
            <a:r>
              <a:rPr lang="lt-LT" sz="2800" u="sng" dirty="0">
                <a:solidFill>
                  <a:schemeClr val="tx2"/>
                </a:solidFill>
                <a:effectLst/>
                <a:latin typeface="Rubik 1" panose="020B0604020202020204" charset="-79"/>
                <a:ea typeface="Times New Roman" panose="02020603050405020304" pitchFamily="18" charset="0"/>
                <a:cs typeface="Rubik 1" panose="020B0604020202020204" charset="-79"/>
              </a:rPr>
              <a:t>nesutinka testuotis GAT </a:t>
            </a: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ugdymo įstaigoje turi 2 pasirinkimus:</a:t>
            </a:r>
          </a:p>
          <a:p>
            <a:pPr lvl="0" algn="just"/>
            <a:endParaRPr lang="lt-LT" sz="2800" dirty="0">
              <a:solidFill>
                <a:schemeClr val="tx2"/>
              </a:solidFill>
              <a:effectLst/>
              <a:latin typeface="Rubik 1" panose="020B0604020202020204" charset="-79"/>
              <a:ea typeface="Calibri" panose="020F0502020204030204" pitchFamily="34" charset="0"/>
              <a:cs typeface="Rubik 1" panose="020B0604020202020204" charset="-79"/>
            </a:endParaRPr>
          </a:p>
          <a:p>
            <a:pPr marL="1257300" lvl="2" indent="-342900" algn="just">
              <a:buFont typeface="+mj-lt"/>
              <a:buAutoNum type="arabicPeriod"/>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izoliuotis 10 dienų su galimybe susitrumpinti izoliaciją ne anksčiau kaip 3 dieną po paskutinio kontakto pasidarius PGR tyrimą ir gavus neigiamą atsakymą grįžti į ugdymo įstaigą;</a:t>
            </a:r>
            <a:endParaRPr lang="lt-LT" sz="2800" dirty="0">
              <a:solidFill>
                <a:schemeClr val="tx2"/>
              </a:solidFill>
              <a:effectLst/>
              <a:latin typeface="Rubik 1" panose="020B0604020202020204" charset="-79"/>
              <a:ea typeface="Calibri" panose="020F0502020204030204" pitchFamily="34" charset="0"/>
              <a:cs typeface="Rubik 1" panose="020B0604020202020204" charset="-79"/>
            </a:endParaRPr>
          </a:p>
          <a:p>
            <a:pPr marL="1257300" lvl="2" indent="-342900" algn="just">
              <a:buFont typeface="+mj-lt"/>
              <a:buAutoNum type="arabicPeriod"/>
            </a:pPr>
            <a:r>
              <a:rPr lang="lt-LT" sz="2800" dirty="0">
                <a:solidFill>
                  <a:schemeClr val="tx2"/>
                </a:solidFill>
                <a:effectLst/>
                <a:latin typeface="Rubik 1" panose="020B0604020202020204" charset="-79"/>
                <a:ea typeface="Times New Roman" panose="02020603050405020304" pitchFamily="18" charset="0"/>
                <a:cs typeface="Rubik 1" panose="020B0604020202020204" charset="-79"/>
              </a:rPr>
              <a:t>izoliuotis 10 dienų nesidarant PGR tyrimo ir pasibaigus izoliacijai grįžti į ugdymo įstaigą.</a:t>
            </a:r>
            <a:endParaRPr lang="lt-LT" sz="2800" dirty="0">
              <a:solidFill>
                <a:schemeClr val="tx2"/>
              </a:solidFill>
              <a:effectLst/>
              <a:latin typeface="Rubik 1" panose="020B0604020202020204" charset="-79"/>
              <a:ea typeface="Calibri" panose="020F0502020204030204" pitchFamily="34" charset="0"/>
              <a:cs typeface="Rubik 1" panose="020B0604020202020204" charset="-79"/>
            </a:endParaRPr>
          </a:p>
          <a:p>
            <a:pPr algn="just" rtl="0" fontAlgn="base"/>
            <a:endParaRPr lang="lt-LT" b="0" i="0" dirty="0">
              <a:solidFill>
                <a:srgbClr val="000000"/>
              </a:solidFill>
              <a:effectLst/>
              <a:latin typeface="Segoe UI" panose="020B0502040204020203" pitchFamily="34" charset="0"/>
            </a:endParaRPr>
          </a:p>
          <a:p>
            <a:pPr algn="l" rtl="0" fontAlgn="base"/>
            <a:r>
              <a:rPr lang="lt-LT" sz="1800" b="0" i="0" dirty="0">
                <a:solidFill>
                  <a:srgbClr val="000000"/>
                </a:solidFill>
                <a:effectLst/>
                <a:latin typeface="Times New Roman" panose="02020603050405020304" pitchFamily="18" charset="0"/>
              </a:rPr>
              <a:t> </a:t>
            </a:r>
            <a:endParaRPr lang="lt-LT" b="0" i="0" dirty="0">
              <a:solidFill>
                <a:srgbClr val="000000"/>
              </a:solidFill>
              <a:effectLst/>
              <a:latin typeface="Segoe UI" panose="020B0502040204020203" pitchFamily="34" charset="0"/>
            </a:endParaRPr>
          </a:p>
        </p:txBody>
      </p:sp>
      <p:pic>
        <p:nvPicPr>
          <p:cNvPr id="13" name="Picture 4">
            <a:extLst>
              <a:ext uri="{FF2B5EF4-FFF2-40B4-BE49-F238E27FC236}">
                <a16:creationId xmlns:a16="http://schemas.microsoft.com/office/drawing/2014/main" id="{ACC2C28E-A61C-4EF6-854F-1B1816C45750}"/>
              </a:ext>
            </a:extLst>
          </p:cNvPr>
          <p:cNvPicPr>
            <a:picLocks noChangeAspect="1"/>
          </p:cNvPicPr>
          <p:nvPr/>
        </p:nvPicPr>
        <p:blipFill>
          <a:blip r:embed="rId3"/>
          <a:srcRect t="344"/>
          <a:stretch>
            <a:fillRect/>
          </a:stretch>
        </p:blipFill>
        <p:spPr>
          <a:xfrm>
            <a:off x="12649200" y="1714500"/>
            <a:ext cx="8673601" cy="5776975"/>
          </a:xfrm>
          <a:prstGeom prst="rect">
            <a:avLst/>
          </a:prstGeom>
        </p:spPr>
      </p:pic>
    </p:spTree>
    <p:extLst>
      <p:ext uri="{BB962C8B-B14F-4D97-AF65-F5344CB8AC3E}">
        <p14:creationId xmlns:p14="http://schemas.microsoft.com/office/powerpoint/2010/main" val="373061351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2039889" y="-1108132"/>
            <a:ext cx="12023750"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pic>
        <p:nvPicPr>
          <p:cNvPr id="4" name="Picture 4"/>
          <p:cNvPicPr>
            <a:picLocks noChangeAspect="1"/>
          </p:cNvPicPr>
          <p:nvPr/>
        </p:nvPicPr>
        <p:blipFill>
          <a:blip r:embed="rId3"/>
          <a:srcRect t="344"/>
          <a:stretch>
            <a:fillRect/>
          </a:stretch>
        </p:blipFill>
        <p:spPr>
          <a:xfrm>
            <a:off x="11290785" y="1749402"/>
            <a:ext cx="10045201" cy="5776975"/>
          </a:xfrm>
          <a:prstGeom prst="rect">
            <a:avLst/>
          </a:prstGeom>
        </p:spPr>
      </p:pic>
      <p:sp>
        <p:nvSpPr>
          <p:cNvPr id="5" name="TextBox 5"/>
          <p:cNvSpPr txBox="1"/>
          <p:nvPr/>
        </p:nvSpPr>
        <p:spPr>
          <a:xfrm>
            <a:off x="688338" y="996972"/>
            <a:ext cx="11039894" cy="1094165"/>
          </a:xfrm>
          <a:prstGeom prst="rect">
            <a:avLst/>
          </a:prstGeom>
        </p:spPr>
        <p:txBody>
          <a:bodyPr lIns="0" tIns="0" rIns="0" bIns="0" rtlCol="0" anchor="t">
            <a:spAutoFit/>
          </a:bodyPr>
          <a:lstStyle/>
          <a:p>
            <a:pPr>
              <a:lnSpc>
                <a:spcPts val="8734"/>
              </a:lnSpc>
            </a:pPr>
            <a:r>
              <a:rPr lang="lt-LT" sz="6719" spc="201" dirty="0">
                <a:solidFill>
                  <a:srgbClr val="5D6EB1"/>
                </a:solidFill>
                <a:latin typeface="Rubik 1"/>
              </a:rPr>
              <a:t>OMIKRON ATMAINA</a:t>
            </a:r>
            <a:endParaRPr lang="en-US" sz="6719" spc="201" dirty="0">
              <a:solidFill>
                <a:srgbClr val="5D6EB1"/>
              </a:solidFill>
              <a:latin typeface="Rubik 1"/>
            </a:endParaRPr>
          </a:p>
        </p:txBody>
      </p:sp>
      <p:pic>
        <p:nvPicPr>
          <p:cNvPr id="10" name="Picture 4">
            <a:extLst>
              <a:ext uri="{FF2B5EF4-FFF2-40B4-BE49-F238E27FC236}">
                <a16:creationId xmlns:a16="http://schemas.microsoft.com/office/drawing/2014/main" id="{350CEC14-A86B-4214-8B7A-83A30D2FC10B}"/>
              </a:ext>
            </a:extLst>
          </p:cNvPr>
          <p:cNvPicPr>
            <a:picLocks noChangeAspect="1"/>
          </p:cNvPicPr>
          <p:nvPr/>
        </p:nvPicPr>
        <p:blipFill>
          <a:blip r:embed="rId3"/>
          <a:srcRect t="344"/>
          <a:stretch>
            <a:fillRect/>
          </a:stretch>
        </p:blipFill>
        <p:spPr>
          <a:xfrm>
            <a:off x="11277600" y="1714500"/>
            <a:ext cx="10045201" cy="5776975"/>
          </a:xfrm>
          <a:prstGeom prst="rect">
            <a:avLst/>
          </a:prstGeom>
        </p:spPr>
      </p:pic>
      <p:sp>
        <p:nvSpPr>
          <p:cNvPr id="11" name="TextBox 10">
            <a:extLst>
              <a:ext uri="{FF2B5EF4-FFF2-40B4-BE49-F238E27FC236}">
                <a16:creationId xmlns:a16="http://schemas.microsoft.com/office/drawing/2014/main" id="{16DC7D6F-7AF9-4689-A81F-F5E8239C6CC6}"/>
              </a:ext>
            </a:extLst>
          </p:cNvPr>
          <p:cNvSpPr txBox="1"/>
          <p:nvPr/>
        </p:nvSpPr>
        <p:spPr>
          <a:xfrm>
            <a:off x="411907" y="2798027"/>
            <a:ext cx="11353800" cy="3970318"/>
          </a:xfrm>
          <a:prstGeom prst="rect">
            <a:avLst/>
          </a:prstGeom>
          <a:noFill/>
        </p:spPr>
        <p:txBody>
          <a:bodyPr wrap="square" lIns="91440" tIns="45720" rIns="91440" bIns="45720" rtlCol="0" anchor="t">
            <a:spAutoFit/>
          </a:bodyPr>
          <a:lstStyle/>
          <a:p>
            <a:pPr marL="285750" indent="-285750" algn="just" fontAlgn="base">
              <a:buFont typeface="Arial" panose="020B0604020202020204" pitchFamily="34" charset="0"/>
              <a:buChar char="•"/>
            </a:pPr>
            <a:r>
              <a:rPr lang="lt-LT" sz="2800" b="0" i="0" dirty="0">
                <a:solidFill>
                  <a:schemeClr val="tx2"/>
                </a:solidFill>
                <a:effectLst/>
                <a:latin typeface="Times New Roman"/>
                <a:cs typeface="Times New Roman"/>
              </a:rPr>
              <a:t>Nuo sausio 10 d. nebelieka griežtesnių izoliacijos reikalavimų asmenims, kurie turėjo </a:t>
            </a:r>
            <a:r>
              <a:rPr lang="lt-LT" sz="2800" dirty="0">
                <a:solidFill>
                  <a:schemeClr val="tx2"/>
                </a:solidFill>
                <a:latin typeface="Times New Roman"/>
                <a:cs typeface="Times New Roman"/>
              </a:rPr>
              <a:t>sąlytį </a:t>
            </a:r>
            <a:r>
              <a:rPr lang="lt-LT" sz="2800" b="0" i="0" dirty="0">
                <a:solidFill>
                  <a:schemeClr val="tx2"/>
                </a:solidFill>
                <a:effectLst/>
                <a:latin typeface="Times New Roman"/>
                <a:cs typeface="Times New Roman"/>
              </a:rPr>
              <a:t>su </a:t>
            </a:r>
            <a:r>
              <a:rPr lang="lt-LT" sz="2800" b="0" i="0" dirty="0" err="1">
                <a:solidFill>
                  <a:schemeClr val="tx2"/>
                </a:solidFill>
                <a:effectLst/>
                <a:latin typeface="Times New Roman"/>
                <a:cs typeface="Times New Roman"/>
              </a:rPr>
              <a:t>Omikron</a:t>
            </a:r>
            <a:r>
              <a:rPr lang="lt-LT" sz="2800" b="0" i="0" dirty="0">
                <a:solidFill>
                  <a:schemeClr val="tx2"/>
                </a:solidFill>
                <a:effectLst/>
                <a:latin typeface="Times New Roman"/>
                <a:cs typeface="Times New Roman"/>
              </a:rPr>
              <a:t> atmaina užsikrėtusiu asmeniu.</a:t>
            </a:r>
            <a:r>
              <a:rPr lang="lt-LT" sz="2800" dirty="0">
                <a:solidFill>
                  <a:schemeClr val="tx2"/>
                </a:solidFill>
                <a:latin typeface="Times New Roman"/>
                <a:cs typeface="Times New Roman"/>
              </a:rPr>
              <a:t> </a:t>
            </a:r>
            <a:endParaRPr lang="lt-LT" sz="2800" b="0" i="0" dirty="0">
              <a:solidFill>
                <a:schemeClr val="tx2"/>
              </a:solidFill>
              <a:effectLst/>
              <a:latin typeface="Times New Roman" panose="02020603050405020304" pitchFamily="18" charset="0"/>
            </a:endParaRPr>
          </a:p>
          <a:p>
            <a:pPr algn="just" rtl="0" fontAlgn="base"/>
            <a:endParaRPr lang="lt-LT" sz="2800" b="0" i="0" dirty="0">
              <a:solidFill>
                <a:schemeClr val="tx2"/>
              </a:solidFill>
              <a:effectLst/>
              <a:latin typeface="Times New Roman" panose="02020603050405020304" pitchFamily="18" charset="0"/>
            </a:endParaRPr>
          </a:p>
          <a:p>
            <a:pPr marL="285750" indent="-285750" algn="just" rtl="0" fontAlgn="base">
              <a:buFont typeface="Arial" panose="020B0604020202020204" pitchFamily="34" charset="0"/>
              <a:buChar char="•"/>
            </a:pPr>
            <a:r>
              <a:rPr lang="lt-LT" sz="2800" b="0" i="0" dirty="0">
                <a:solidFill>
                  <a:schemeClr val="tx2"/>
                </a:solidFill>
                <a:effectLst/>
                <a:latin typeface="Times New Roman" panose="02020603050405020304" pitchFamily="18" charset="0"/>
              </a:rPr>
              <a:t>Visi sąlytį turėję žmonės, nepriklausomai nuo užsikrėtusiajam nustatytos koronaviruso atmainos, turės izoliuotis įprasta tvarka 10 dienų nuo paskutinės sąlyčio dienos </a:t>
            </a:r>
            <a:r>
              <a:rPr lang="lt-LT" sz="2800" b="1" i="0" dirty="0">
                <a:solidFill>
                  <a:schemeClr val="tx2"/>
                </a:solidFill>
                <a:effectLst/>
                <a:latin typeface="Times New Roman" panose="02020603050405020304" pitchFamily="18" charset="0"/>
              </a:rPr>
              <a:t>(žr. izoliacijos išimtis)</a:t>
            </a:r>
            <a:r>
              <a:rPr lang="lt-LT" sz="2800" b="0" i="0" dirty="0">
                <a:solidFill>
                  <a:schemeClr val="tx2"/>
                </a:solidFill>
                <a:effectLst/>
                <a:latin typeface="Times New Roman" panose="02020603050405020304" pitchFamily="18" charset="0"/>
              </a:rPr>
              <a:t>.</a:t>
            </a:r>
          </a:p>
          <a:p>
            <a:pPr algn="just" rtl="0" fontAlgn="base"/>
            <a:endParaRPr lang="lt-LT" sz="2800" b="0" i="0" dirty="0">
              <a:solidFill>
                <a:schemeClr val="tx2"/>
              </a:solidFill>
              <a:effectLst/>
              <a:latin typeface="Times New Roman" panose="02020603050405020304" pitchFamily="18" charset="0"/>
            </a:endParaRPr>
          </a:p>
          <a:p>
            <a:pPr marL="285750" indent="-285750" algn="just" rtl="0" fontAlgn="base">
              <a:buFont typeface="Arial" panose="020B0604020202020204" pitchFamily="34" charset="0"/>
              <a:buChar char="•"/>
            </a:pPr>
            <a:r>
              <a:rPr lang="lt-LT" sz="2800" dirty="0">
                <a:solidFill>
                  <a:schemeClr val="tx2"/>
                </a:solidFill>
                <a:latin typeface="Times New Roman"/>
                <a:cs typeface="Times New Roman"/>
              </a:rPr>
              <a:t>Mutacijų ir atmainų epidemiologinį tyrimą tiek vaikų, tiek darbuotojų vykdo NVSC.</a:t>
            </a:r>
            <a:endParaRPr lang="lt-LT" dirty="0">
              <a:solidFill>
                <a:schemeClr val="tx2"/>
              </a:solidFill>
              <a:latin typeface="Times New Roman"/>
              <a:cs typeface="Times New Roman"/>
            </a:endParaRP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3003161" y="-1252538"/>
            <a:ext cx="11060189" cy="12792075"/>
            <a:chOff x="0" y="0"/>
            <a:chExt cx="1798937" cy="1913890"/>
          </a:xfrm>
        </p:grpSpPr>
        <p:sp>
          <p:nvSpPr>
            <p:cNvPr id="3" name="Freeform 3"/>
            <p:cNvSpPr/>
            <p:nvPr/>
          </p:nvSpPr>
          <p:spPr>
            <a:xfrm>
              <a:off x="0" y="0"/>
              <a:ext cx="1798937" cy="1913890"/>
            </a:xfrm>
            <a:custGeom>
              <a:avLst/>
              <a:gdLst/>
              <a:ahLst/>
              <a:cxnLst/>
              <a:rect l="l" t="t" r="r" b="b"/>
              <a:pathLst>
                <a:path w="1798937" h="1913890">
                  <a:moveTo>
                    <a:pt x="0" y="0"/>
                  </a:moveTo>
                  <a:lnTo>
                    <a:pt x="1798937" y="0"/>
                  </a:lnTo>
                  <a:lnTo>
                    <a:pt x="1798937" y="1913890"/>
                  </a:lnTo>
                  <a:lnTo>
                    <a:pt x="0" y="1913890"/>
                  </a:lnTo>
                  <a:close/>
                </a:path>
              </a:pathLst>
            </a:custGeom>
            <a:solidFill>
              <a:srgbClr val="F8D7CD">
                <a:alpha val="60784"/>
              </a:srgbClr>
            </a:solidFill>
          </p:spPr>
        </p:sp>
      </p:grpSp>
      <p:pic>
        <p:nvPicPr>
          <p:cNvPr id="4" name="Picture 4"/>
          <p:cNvPicPr>
            <a:picLocks noChangeAspect="1"/>
          </p:cNvPicPr>
          <p:nvPr/>
        </p:nvPicPr>
        <p:blipFill>
          <a:blip r:embed="rId3"/>
          <a:srcRect t="344"/>
          <a:stretch>
            <a:fillRect/>
          </a:stretch>
        </p:blipFill>
        <p:spPr>
          <a:xfrm>
            <a:off x="12826396" y="1749402"/>
            <a:ext cx="8509590" cy="5776975"/>
          </a:xfrm>
          <a:prstGeom prst="rect">
            <a:avLst/>
          </a:prstGeom>
        </p:spPr>
      </p:pic>
      <p:sp>
        <p:nvSpPr>
          <p:cNvPr id="5" name="TextBox 5"/>
          <p:cNvSpPr txBox="1"/>
          <p:nvPr/>
        </p:nvSpPr>
        <p:spPr>
          <a:xfrm>
            <a:off x="461703" y="273960"/>
            <a:ext cx="12469573" cy="646331"/>
          </a:xfrm>
          <a:prstGeom prst="rect">
            <a:avLst/>
          </a:prstGeom>
        </p:spPr>
        <p:txBody>
          <a:bodyPr wrap="square" lIns="0" tIns="0" rIns="0" bIns="0" rtlCol="0" anchor="t">
            <a:spAutoFit/>
          </a:bodyPr>
          <a:lstStyle/>
          <a:p>
            <a:r>
              <a:rPr lang="lt-LT" sz="4200" spc="201" dirty="0">
                <a:solidFill>
                  <a:srgbClr val="5D6EB1"/>
                </a:solidFill>
                <a:latin typeface="Rubik 1"/>
              </a:rPr>
              <a:t>VAIKŲ NUO 5 METŲ SKIEPIJIMAS IR NAUDA</a:t>
            </a:r>
            <a:endParaRPr lang="en-US" sz="4200" spc="201" dirty="0">
              <a:solidFill>
                <a:srgbClr val="5D6EB1"/>
              </a:solidFill>
              <a:latin typeface="Rubik 1"/>
            </a:endParaRPr>
          </a:p>
        </p:txBody>
      </p:sp>
      <p:sp>
        <p:nvSpPr>
          <p:cNvPr id="16" name="TextBox 15">
            <a:extLst>
              <a:ext uri="{FF2B5EF4-FFF2-40B4-BE49-F238E27FC236}">
                <a16:creationId xmlns:a16="http://schemas.microsoft.com/office/drawing/2014/main" id="{8226B3E2-DEE8-4962-9001-460E3904B930}"/>
              </a:ext>
            </a:extLst>
          </p:cNvPr>
          <p:cNvSpPr txBox="1"/>
          <p:nvPr/>
        </p:nvSpPr>
        <p:spPr>
          <a:xfrm>
            <a:off x="460454" y="7809580"/>
            <a:ext cx="838200" cy="2058320"/>
          </a:xfrm>
          <a:prstGeom prst="rect">
            <a:avLst/>
          </a:prstGeom>
          <a:noFill/>
        </p:spPr>
        <p:txBody>
          <a:bodyPr wrap="square">
            <a:spAutoFit/>
          </a:bodyPr>
          <a:lstStyle/>
          <a:p>
            <a:pPr>
              <a:lnSpc>
                <a:spcPts val="17225"/>
              </a:lnSpc>
            </a:pPr>
            <a:r>
              <a:rPr lang="lt-LT" sz="9600" spc="397" dirty="0">
                <a:solidFill>
                  <a:srgbClr val="CF4C35"/>
                </a:solidFill>
                <a:latin typeface="Rubik 1"/>
              </a:rPr>
              <a:t>+</a:t>
            </a:r>
            <a:endParaRPr lang="en-US" sz="9600" spc="397" dirty="0">
              <a:solidFill>
                <a:srgbClr val="CF4C35"/>
              </a:solidFill>
              <a:latin typeface="Rubik 1"/>
            </a:endParaRPr>
          </a:p>
        </p:txBody>
      </p:sp>
      <p:sp>
        <p:nvSpPr>
          <p:cNvPr id="17" name="TextBox 16">
            <a:extLst>
              <a:ext uri="{FF2B5EF4-FFF2-40B4-BE49-F238E27FC236}">
                <a16:creationId xmlns:a16="http://schemas.microsoft.com/office/drawing/2014/main" id="{C2656E73-0306-434C-9986-2683251C3090}"/>
              </a:ext>
            </a:extLst>
          </p:cNvPr>
          <p:cNvSpPr txBox="1"/>
          <p:nvPr/>
        </p:nvSpPr>
        <p:spPr>
          <a:xfrm>
            <a:off x="1717573" y="8575238"/>
            <a:ext cx="10006996" cy="1292662"/>
          </a:xfrm>
          <a:prstGeom prst="rect">
            <a:avLst/>
          </a:prstGeom>
          <a:noFill/>
        </p:spPr>
        <p:txBody>
          <a:bodyPr wrap="square" rtlCol="0">
            <a:spAutoFit/>
          </a:bodyPr>
          <a:lstStyle/>
          <a:p>
            <a:pPr marL="285750" indent="-285750">
              <a:buFont typeface="Arial" panose="020B0604020202020204" pitchFamily="34" charset="0"/>
              <a:buChar char="•"/>
            </a:pPr>
            <a:r>
              <a:rPr lang="lt-LT" sz="2000" dirty="0">
                <a:solidFill>
                  <a:schemeClr val="tx2"/>
                </a:solidFill>
                <a:latin typeface="Rubik 1" panose="020B0604020202020204" charset="-79"/>
                <a:cs typeface="Rubik 1" panose="020B0604020202020204" charset="-79"/>
              </a:rPr>
              <a:t>Apsaugo nuo galimų Covid-19 ligos komplikacijų.</a:t>
            </a:r>
          </a:p>
          <a:p>
            <a:pPr marL="285750" indent="-285750">
              <a:buFont typeface="Arial" panose="020B0604020202020204" pitchFamily="34" charset="0"/>
              <a:buChar char="•"/>
            </a:pPr>
            <a:r>
              <a:rPr lang="lt-LT" sz="2000" dirty="0">
                <a:solidFill>
                  <a:schemeClr val="tx2"/>
                </a:solidFill>
                <a:latin typeface="Rubik 1" panose="020B0604020202020204" charset="-79"/>
                <a:cs typeface="Rubik 1" panose="020B0604020202020204" charset="-79"/>
              </a:rPr>
              <a:t>Apaugo nuo sunkios ligos formos.</a:t>
            </a:r>
          </a:p>
          <a:p>
            <a:pPr marL="285750" indent="-285750">
              <a:buFont typeface="Arial" panose="020B0604020202020204" pitchFamily="34" charset="0"/>
              <a:buChar char="•"/>
            </a:pPr>
            <a:r>
              <a:rPr lang="lt-LT" sz="2000" b="0" i="0" dirty="0">
                <a:solidFill>
                  <a:schemeClr val="tx2"/>
                </a:solidFill>
                <a:effectLst/>
                <a:latin typeface="Rubik 1" panose="020B0604020202020204" charset="-79"/>
                <a:cs typeface="Rubik 1" panose="020B0604020202020204" charset="-79"/>
              </a:rPr>
              <a:t>Gali prisidėti prie SARS-CoV-2 plitimo sumažinimo visoje populiacijoje.</a:t>
            </a:r>
            <a:endParaRPr lang="lt-LT" sz="2000" dirty="0">
              <a:solidFill>
                <a:schemeClr val="tx2"/>
              </a:solidFill>
              <a:latin typeface="Rubik 1" panose="020B0604020202020204" charset="-79"/>
              <a:cs typeface="Rubik 1" panose="020B0604020202020204" charset="-79"/>
            </a:endParaRPr>
          </a:p>
          <a:p>
            <a:pPr marL="285750" indent="-285750">
              <a:buFont typeface="Arial" panose="020B0604020202020204" pitchFamily="34" charset="0"/>
              <a:buChar char="•"/>
            </a:pPr>
            <a:endParaRPr lang="lt-LT" dirty="0"/>
          </a:p>
        </p:txBody>
      </p:sp>
      <p:sp>
        <p:nvSpPr>
          <p:cNvPr id="19" name="TextBox 18">
            <a:extLst>
              <a:ext uri="{FF2B5EF4-FFF2-40B4-BE49-F238E27FC236}">
                <a16:creationId xmlns:a16="http://schemas.microsoft.com/office/drawing/2014/main" id="{D397A2BA-D783-4789-8573-A563D22BD2F7}"/>
              </a:ext>
            </a:extLst>
          </p:cNvPr>
          <p:cNvSpPr txBox="1"/>
          <p:nvPr/>
        </p:nvSpPr>
        <p:spPr>
          <a:xfrm>
            <a:off x="476693" y="1333500"/>
            <a:ext cx="12112546" cy="7109639"/>
          </a:xfrm>
          <a:prstGeom prst="rect">
            <a:avLst/>
          </a:prstGeom>
          <a:noFill/>
        </p:spPr>
        <p:txBody>
          <a:bodyPr wrap="square" rtlCol="0">
            <a:spAutoFit/>
          </a:bodyPr>
          <a:lstStyle/>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5–11 metų vaikų vakcinacijos pradžia – nuo </a:t>
            </a:r>
            <a:r>
              <a:rPr lang="lt-LT" sz="2000" b="0" i="0" dirty="0">
                <a:solidFill>
                  <a:schemeClr val="tx2"/>
                </a:solidFill>
                <a:effectLst/>
                <a:latin typeface="Rubik 1" panose="020B0604020202020204" charset="-79"/>
                <a:cs typeface="Rubik 1" panose="020B0604020202020204" charset="-79"/>
              </a:rPr>
              <a:t>gruodžio 15–16 dienomis.</a:t>
            </a:r>
          </a:p>
          <a:p>
            <a:endParaRPr lang="lt-LT" sz="2000" b="0" i="0" dirty="0">
              <a:solidFill>
                <a:schemeClr val="tx2"/>
              </a:solidFill>
              <a:effectLst/>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Registracija - i</a:t>
            </a:r>
            <a:r>
              <a:rPr lang="lt-LT" sz="2000" b="0" i="0" dirty="0">
                <a:solidFill>
                  <a:schemeClr val="tx2"/>
                </a:solidFill>
                <a:effectLst/>
                <a:latin typeface="Rubik 1" panose="020B0604020202020204" charset="-79"/>
                <a:cs typeface="Rubik 1" panose="020B0604020202020204" charset="-79"/>
              </a:rPr>
              <a:t>nternetu </a:t>
            </a:r>
            <a:r>
              <a:rPr lang="lt-LT" sz="2000" b="0" i="0" u="none" strike="noStrike" dirty="0" err="1">
                <a:solidFill>
                  <a:schemeClr val="tx2"/>
                </a:solidFill>
                <a:effectLst/>
                <a:latin typeface="Rubik 1" panose="020B0604020202020204" charset="-79"/>
                <a:cs typeface="Rubik 1" panose="020B0604020202020204" charset="-79"/>
                <a:hlinkClick r:id="rId4">
                  <a:extLst>
                    <a:ext uri="{A12FA001-AC4F-418D-AE19-62706E023703}">
                      <ahyp:hlinkClr xmlns:ahyp="http://schemas.microsoft.com/office/drawing/2018/hyperlinkcolor" xmlns="" val="tx"/>
                    </a:ext>
                  </a:extLst>
                </a:hlinkClick>
              </a:rPr>
              <a:t>vakcina.vilnius.lt</a:t>
            </a:r>
            <a:r>
              <a:rPr lang="lt-LT" sz="2000" b="0" i="0" dirty="0">
                <a:solidFill>
                  <a:schemeClr val="tx2"/>
                </a:solidFill>
                <a:effectLst/>
                <a:latin typeface="Rubik 1" panose="020B0604020202020204" charset="-79"/>
                <a:cs typeface="Rubik 1" panose="020B0604020202020204" charset="-79"/>
              </a:rPr>
              <a:t>, </a:t>
            </a:r>
            <a:r>
              <a:rPr lang="lt-LT" sz="2000" b="0" i="0" u="none" strike="noStrike" dirty="0">
                <a:solidFill>
                  <a:schemeClr val="tx2"/>
                </a:solidFill>
                <a:effectLst/>
                <a:latin typeface="Rubik 1" panose="020B0604020202020204" charset="-79"/>
                <a:cs typeface="Rubik 1" panose="020B0604020202020204" charset="-79"/>
                <a:hlinkClick r:id="rId5">
                  <a:extLst>
                    <a:ext uri="{A12FA001-AC4F-418D-AE19-62706E023703}">
                      <ahyp:hlinkClr xmlns:ahyp="http://schemas.microsoft.com/office/drawing/2018/hyperlinkcolor" xmlns="" val="tx"/>
                    </a:ext>
                  </a:extLst>
                </a:hlinkClick>
              </a:rPr>
              <a:t>www.koronastop.lt</a:t>
            </a:r>
            <a:r>
              <a:rPr lang="lt-LT" sz="2000" b="0" i="0" dirty="0">
                <a:solidFill>
                  <a:schemeClr val="tx2"/>
                </a:solidFill>
                <a:effectLst/>
                <a:latin typeface="Rubik 1" panose="020B0604020202020204" charset="-79"/>
                <a:cs typeface="Rubik 1" panose="020B0604020202020204" charset="-79"/>
              </a:rPr>
              <a:t> arba trumpuoju numeriu 1808. </a:t>
            </a:r>
          </a:p>
          <a:p>
            <a:endParaRPr lang="lt-LT" sz="2000" b="0" i="0" dirty="0">
              <a:solidFill>
                <a:schemeClr val="tx2"/>
              </a:solidFill>
              <a:effectLst/>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Vakcina - mažesnio tūrio „Comirnaty“ vakcina (gamintojas „BioNTech ir Pfizer“).</a:t>
            </a:r>
          </a:p>
          <a:p>
            <a:endParaRPr lang="lt-LT" sz="2000" dirty="0">
              <a:solidFill>
                <a:schemeClr val="tx2"/>
              </a:solidFill>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Vakcina jaunesniems vaikams turi 10 </a:t>
            </a:r>
            <a:r>
              <a:rPr lang="lt-LT" sz="2000" dirty="0" err="1">
                <a:solidFill>
                  <a:schemeClr val="tx2"/>
                </a:solidFill>
                <a:latin typeface="Rubik 1" panose="020B0604020202020204" charset="-79"/>
                <a:cs typeface="Rubik 1" panose="020B0604020202020204" charset="-79"/>
              </a:rPr>
              <a:t>mikrogramų</a:t>
            </a:r>
            <a:r>
              <a:rPr lang="lt-LT" sz="2000" dirty="0">
                <a:solidFill>
                  <a:schemeClr val="tx2"/>
                </a:solidFill>
                <a:latin typeface="Rubik 1" panose="020B0604020202020204" charset="-79"/>
                <a:cs typeface="Rubik 1" panose="020B0604020202020204" charset="-79"/>
              </a:rPr>
              <a:t> COVID-19 </a:t>
            </a:r>
            <a:r>
              <a:rPr lang="lt-LT" sz="2000" dirty="0" err="1">
                <a:solidFill>
                  <a:schemeClr val="tx2"/>
                </a:solidFill>
                <a:latin typeface="Rubik 1" panose="020B0604020202020204" charset="-79"/>
                <a:cs typeface="Rubik 1" panose="020B0604020202020204" charset="-79"/>
              </a:rPr>
              <a:t>mRNR</a:t>
            </a:r>
            <a:r>
              <a:rPr lang="lt-LT" sz="2000" dirty="0">
                <a:solidFill>
                  <a:schemeClr val="tx2"/>
                </a:solidFill>
                <a:latin typeface="Rubik 1" panose="020B0604020202020204" charset="-79"/>
                <a:cs typeface="Rubik 1" panose="020B0604020202020204" charset="-79"/>
              </a:rPr>
              <a:t> (veikliosios medžiagos), vaikui bus suleidžiama 0,2 ml tūrio vakcinos dozė. </a:t>
            </a:r>
          </a:p>
          <a:p>
            <a:endParaRPr lang="lt-LT" sz="2000" dirty="0">
              <a:solidFill>
                <a:schemeClr val="tx2"/>
              </a:solidFill>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Europos vaistų agentūra </a:t>
            </a:r>
            <a:r>
              <a:rPr lang="lt-LT" sz="2000" dirty="0">
                <a:solidFill>
                  <a:schemeClr val="tx2"/>
                </a:solidFill>
                <a:latin typeface="Rubik 1" panose="020B0604020202020204" charset="-79"/>
                <a:cs typeface="Rubik 1" panose="020B0604020202020204" charset="-79"/>
                <a:hlinkClick r:id="rId6">
                  <a:extLst>
                    <a:ext uri="{A12FA001-AC4F-418D-AE19-62706E023703}">
                      <ahyp:hlinkClr xmlns:ahyp="http://schemas.microsoft.com/office/drawing/2018/hyperlinkcolor" xmlns="" val="tx"/>
                    </a:ext>
                  </a:extLst>
                </a:hlinkClick>
              </a:rPr>
              <a:t>rekomendavo</a:t>
            </a:r>
            <a:r>
              <a:rPr lang="lt-LT" sz="2000" dirty="0">
                <a:solidFill>
                  <a:schemeClr val="tx2"/>
                </a:solidFill>
                <a:latin typeface="Rubik 1" panose="020B0604020202020204" charset="-79"/>
                <a:cs typeface="Rubik 1" panose="020B0604020202020204" charset="-79"/>
              </a:rPr>
              <a:t> skiepyti 5–11 metų vaikus „Comirnaty“ vakcina, nes ji veiksmingai apsaugo šios amžiaus grupės asmenis nuo COVID-19 ligos. </a:t>
            </a:r>
          </a:p>
          <a:p>
            <a:endParaRPr lang="lt-LT" sz="2000" dirty="0">
              <a:solidFill>
                <a:schemeClr val="tx2"/>
              </a:solidFill>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a:t>
            </a:r>
            <a:r>
              <a:rPr lang="lt-LT" sz="2000" b="0" i="0" dirty="0">
                <a:solidFill>
                  <a:schemeClr val="tx2"/>
                </a:solidFill>
                <a:effectLst/>
                <a:latin typeface="Rubik 1" panose="020B0604020202020204" charset="-79"/>
                <a:cs typeface="Rubik 1" panose="020B0604020202020204" charset="-79"/>
              </a:rPr>
              <a:t>Vienas iš tėvų (įtėvių), globėjų arba rūpintojų turės kartu su vaiku atvykti į vakcinacijos vietą ir atvykus pateikti savo ir vaiko asmens tapatybę patvirtinančius dokumentus.</a:t>
            </a:r>
          </a:p>
          <a:p>
            <a:endParaRPr lang="lt-LT" sz="2000" b="0" i="0" dirty="0">
              <a:solidFill>
                <a:schemeClr val="tx2"/>
              </a:solidFill>
              <a:effectLst/>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b="0" i="0" dirty="0">
                <a:solidFill>
                  <a:schemeClr val="tx2"/>
                </a:solidFill>
                <a:effectLst/>
                <a:latin typeface="Rubik 1" panose="020B0604020202020204" charset="-79"/>
                <a:cs typeface="Rubik 1" panose="020B0604020202020204" charset="-79"/>
              </a:rPr>
              <a:t> Atvykimas vakcinuotis yra traktuojamas kaip sutikimas skiepytis, todėl sutikimo pažymos pildyti nereikės. </a:t>
            </a:r>
          </a:p>
          <a:p>
            <a:endParaRPr lang="lt-LT" sz="2000" b="0" i="0" dirty="0">
              <a:solidFill>
                <a:schemeClr val="tx2"/>
              </a:solidFill>
              <a:effectLst/>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V</a:t>
            </a:r>
            <a:r>
              <a:rPr lang="lt-LT" sz="2000" b="0" i="0" dirty="0">
                <a:solidFill>
                  <a:schemeClr val="tx2"/>
                </a:solidFill>
                <a:effectLst/>
                <a:latin typeface="Rubik 1" panose="020B0604020202020204" charset="-79"/>
                <a:cs typeface="Rubik 1" panose="020B0604020202020204" charset="-79"/>
              </a:rPr>
              <a:t>aikai yra skiepijami į žasto raumenį.</a:t>
            </a:r>
          </a:p>
          <a:p>
            <a:endParaRPr lang="lt-LT" sz="2000" b="0" i="0" dirty="0">
              <a:solidFill>
                <a:schemeClr val="tx2"/>
              </a:solidFill>
              <a:effectLst/>
              <a:latin typeface="Rubik 1" panose="020B0604020202020204" charset="-79"/>
              <a:cs typeface="Rubik 1" panose="020B0604020202020204" charset="-79"/>
            </a:endParaRPr>
          </a:p>
          <a:p>
            <a:pPr marL="285750" indent="-285750">
              <a:buFont typeface="Wingdings" panose="05000000000000000000" pitchFamily="2" charset="2"/>
              <a:buChar char="q"/>
            </a:pPr>
            <a:r>
              <a:rPr lang="lt-LT" sz="2000" dirty="0">
                <a:solidFill>
                  <a:schemeClr val="tx2"/>
                </a:solidFill>
                <a:latin typeface="Rubik 1" panose="020B0604020202020204" charset="-79"/>
                <a:cs typeface="Rubik 1" panose="020B0604020202020204" charset="-79"/>
              </a:rPr>
              <a:t> T</a:t>
            </a:r>
            <a:r>
              <a:rPr lang="lt-LT" sz="2000" b="0" i="0" dirty="0">
                <a:solidFill>
                  <a:schemeClr val="tx2"/>
                </a:solidFill>
                <a:effectLst/>
                <a:latin typeface="Rubik 1" panose="020B0604020202020204" charset="-79"/>
                <a:cs typeface="Rubik 1" panose="020B0604020202020204" charset="-79"/>
              </a:rPr>
              <a:t>arp pirmos ir antros „Comirnaty“ vakcinos dozių daroma bent 21 dienos pertrauka. </a:t>
            </a:r>
          </a:p>
          <a:p>
            <a:pPr algn="l" rtl="0" fontAlgn="base"/>
            <a:r>
              <a:rPr lang="lt-LT" dirty="0">
                <a:solidFill>
                  <a:srgbClr val="000000"/>
                </a:solidFill>
                <a:latin typeface="Times New Roman" panose="02020603050405020304" pitchFamily="18" charset="0"/>
              </a:rPr>
              <a:t> </a:t>
            </a:r>
            <a:endParaRPr lang="lt-LT" sz="1800" b="0" i="0" dirty="0">
              <a:solidFill>
                <a:srgbClr val="000000"/>
              </a:solidFill>
              <a:effectLst/>
              <a:latin typeface="Times New Roman" panose="02020603050405020304" pitchFamily="18" charset="0"/>
            </a:endParaRPr>
          </a:p>
          <a:p>
            <a:r>
              <a:rPr lang="lt-LT" dirty="0"/>
              <a:t>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blipFill>
          <a:blip r:embed="rId2">
            <a:alphaModFix amt="42000"/>
          </a:blip>
          <a:srcRect t="5623" b="14871"/>
          <a:stretch>
            <a:fillRect/>
          </a:stretch>
        </a:blipFill>
        <a:effectLst/>
      </p:bgPr>
    </p:bg>
    <p:spTree>
      <p:nvGrpSpPr>
        <p:cNvPr id="1" name=""/>
        <p:cNvGrpSpPr/>
        <p:nvPr/>
      </p:nvGrpSpPr>
      <p:grpSpPr>
        <a:xfrm>
          <a:off x="0" y="0"/>
          <a:ext cx="0" cy="0"/>
          <a:chOff x="0" y="0"/>
          <a:chExt cx="0" cy="0"/>
        </a:xfrm>
      </p:grpSpPr>
      <p:pic>
        <p:nvPicPr>
          <p:cNvPr id="2" name="Picture 2"/>
          <p:cNvPicPr>
            <a:picLocks noChangeAspect="1"/>
          </p:cNvPicPr>
          <p:nvPr/>
        </p:nvPicPr>
        <p:blipFill>
          <a:blip r:embed="rId3"/>
          <a:srcRect/>
          <a:stretch>
            <a:fillRect/>
          </a:stretch>
        </p:blipFill>
        <p:spPr>
          <a:xfrm>
            <a:off x="1028700" y="7267487"/>
            <a:ext cx="6823757" cy="3019513"/>
          </a:xfrm>
          <a:prstGeom prst="rect">
            <a:avLst/>
          </a:prstGeom>
        </p:spPr>
      </p:pic>
      <p:pic>
        <p:nvPicPr>
          <p:cNvPr id="3" name="Picture 3"/>
          <p:cNvPicPr>
            <a:picLocks noChangeAspect="1"/>
          </p:cNvPicPr>
          <p:nvPr/>
        </p:nvPicPr>
        <p:blipFill>
          <a:blip r:embed="rId4">
            <a:extLst>
              <a:ext uri="{28A0092B-C50C-407E-A947-70E740481C1C}">
                <a14:useLocalDpi xmlns:a14="http://schemas.microsoft.com/office/drawing/2010/main" val="0"/>
              </a:ext>
              <a:ext uri="{96DAC541-7B7A-43D3-8B79-37D633B846F1}">
                <asvg:svgBlip xmlns:asvg="http://schemas.microsoft.com/office/drawing/2016/SVG/main" xmlns="" r:embed="rId5"/>
              </a:ext>
            </a:extLst>
          </a:blip>
          <a:srcRect/>
          <a:stretch>
            <a:fillRect/>
          </a:stretch>
        </p:blipFill>
        <p:spPr>
          <a:xfrm>
            <a:off x="2220853" y="2045305"/>
            <a:ext cx="1099640" cy="1099640"/>
          </a:xfrm>
          <a:prstGeom prst="rect">
            <a:avLst/>
          </a:prstGeom>
        </p:spPr>
      </p:pic>
      <p:pic>
        <p:nvPicPr>
          <p:cNvPr id="4" name="Picture 4"/>
          <p:cNvPicPr>
            <a:picLocks noChangeAspect="1"/>
          </p:cNvPicPr>
          <p:nvPr/>
        </p:nvPicPr>
        <p:blipFill>
          <a:blip r:embed="rId6" cstate="print">
            <a:extLst>
              <a:ext uri="{28A0092B-C50C-407E-A947-70E740481C1C}">
                <a14:useLocalDpi xmlns:a14="http://schemas.microsoft.com/office/drawing/2010/main" val="0"/>
              </a:ext>
              <a:ext uri="{96DAC541-7B7A-43D3-8B79-37D633B846F1}">
                <asvg:svgBlip xmlns:asvg="http://schemas.microsoft.com/office/drawing/2016/SVG/main" xmlns="" r:embed="rId7"/>
              </a:ext>
            </a:extLst>
          </a:blip>
          <a:srcRect/>
          <a:stretch>
            <a:fillRect/>
          </a:stretch>
        </p:blipFill>
        <p:spPr>
          <a:xfrm>
            <a:off x="2236281" y="3440249"/>
            <a:ext cx="1068784" cy="1126518"/>
          </a:xfrm>
          <a:prstGeom prst="rect">
            <a:avLst/>
          </a:prstGeom>
        </p:spPr>
      </p:pic>
      <p:pic>
        <p:nvPicPr>
          <p:cNvPr id="5" name="Picture 5"/>
          <p:cNvPicPr>
            <a:picLocks noChangeAspect="1"/>
          </p:cNvPicPr>
          <p:nvPr/>
        </p:nvPicPr>
        <p:blipFill>
          <a:blip r:embed="rId8" cstate="print">
            <a:extLst>
              <a:ext uri="{28A0092B-C50C-407E-A947-70E740481C1C}">
                <a14:useLocalDpi xmlns:a14="http://schemas.microsoft.com/office/drawing/2010/main" val="0"/>
              </a:ext>
              <a:ext uri="{96DAC541-7B7A-43D3-8B79-37D633B846F1}">
                <asvg:svgBlip xmlns:asvg="http://schemas.microsoft.com/office/drawing/2016/SVG/main" xmlns="" r:embed="rId9"/>
              </a:ext>
            </a:extLst>
          </a:blip>
          <a:srcRect/>
          <a:stretch>
            <a:fillRect/>
          </a:stretch>
        </p:blipFill>
        <p:spPr>
          <a:xfrm>
            <a:off x="2142125" y="4821464"/>
            <a:ext cx="1257097" cy="806113"/>
          </a:xfrm>
          <a:prstGeom prst="rect">
            <a:avLst/>
          </a:prstGeom>
        </p:spPr>
      </p:pic>
      <p:sp>
        <p:nvSpPr>
          <p:cNvPr id="6" name="TextBox 6"/>
          <p:cNvSpPr txBox="1"/>
          <p:nvPr/>
        </p:nvSpPr>
        <p:spPr>
          <a:xfrm>
            <a:off x="3917302" y="2141792"/>
            <a:ext cx="9700125" cy="1298456"/>
          </a:xfrm>
          <a:prstGeom prst="rect">
            <a:avLst/>
          </a:prstGeom>
        </p:spPr>
        <p:txBody>
          <a:bodyPr lIns="0" tIns="0" rIns="0" bIns="0" rtlCol="0" anchor="t">
            <a:spAutoFit/>
          </a:bodyPr>
          <a:lstStyle/>
          <a:p>
            <a:pPr>
              <a:lnSpc>
                <a:spcPts val="3437"/>
              </a:lnSpc>
            </a:pPr>
            <a:r>
              <a:rPr lang="en-US" sz="2643" spc="79">
                <a:solidFill>
                  <a:srgbClr val="5D6EB1"/>
                </a:solidFill>
                <a:latin typeface="Rubik 1"/>
              </a:rPr>
              <a:t>Vilniaus visuomenės sveikatos biuras „Vilnius sveikiau“ @vlnvisuomenessveikatosbiuras</a:t>
            </a:r>
          </a:p>
          <a:p>
            <a:pPr>
              <a:lnSpc>
                <a:spcPts val="3437"/>
              </a:lnSpc>
            </a:pPr>
            <a:endParaRPr lang="en-US" sz="2643" spc="79">
              <a:solidFill>
                <a:srgbClr val="5D6EB1"/>
              </a:solidFill>
              <a:latin typeface="Rubik 1"/>
            </a:endParaRPr>
          </a:p>
        </p:txBody>
      </p:sp>
      <p:sp>
        <p:nvSpPr>
          <p:cNvPr id="7" name="TextBox 7"/>
          <p:cNvSpPr txBox="1"/>
          <p:nvPr/>
        </p:nvSpPr>
        <p:spPr>
          <a:xfrm>
            <a:off x="3917302" y="3766541"/>
            <a:ext cx="6960010" cy="435833"/>
          </a:xfrm>
          <a:prstGeom prst="rect">
            <a:avLst/>
          </a:prstGeom>
        </p:spPr>
        <p:txBody>
          <a:bodyPr lIns="0" tIns="0" rIns="0" bIns="0" rtlCol="0" anchor="t">
            <a:spAutoFit/>
          </a:bodyPr>
          <a:lstStyle/>
          <a:p>
            <a:pPr>
              <a:lnSpc>
                <a:spcPts val="3437"/>
              </a:lnSpc>
            </a:pPr>
            <a:r>
              <a:rPr lang="en-US" sz="2643" spc="79" dirty="0">
                <a:solidFill>
                  <a:srgbClr val="5D6EB1"/>
                </a:solidFill>
                <a:latin typeface="Rubik 1"/>
              </a:rPr>
              <a:t>https://www.vilniussveikiau.lt/</a:t>
            </a:r>
          </a:p>
        </p:txBody>
      </p:sp>
      <p:sp>
        <p:nvSpPr>
          <p:cNvPr id="8" name="TextBox 8"/>
          <p:cNvSpPr txBox="1"/>
          <p:nvPr/>
        </p:nvSpPr>
        <p:spPr>
          <a:xfrm>
            <a:off x="3917302" y="4770479"/>
            <a:ext cx="8274698" cy="848887"/>
          </a:xfrm>
          <a:prstGeom prst="rect">
            <a:avLst/>
          </a:prstGeom>
        </p:spPr>
        <p:txBody>
          <a:bodyPr wrap="square" lIns="0" tIns="0" rIns="0" bIns="0" rtlCol="0" anchor="t">
            <a:spAutoFit/>
          </a:bodyPr>
          <a:lstStyle/>
          <a:p>
            <a:pPr>
              <a:lnSpc>
                <a:spcPts val="3437"/>
              </a:lnSpc>
            </a:pPr>
            <a:r>
              <a:rPr lang="lt-LT" sz="2643" spc="79" dirty="0">
                <a:solidFill>
                  <a:srgbClr val="5D6EB1"/>
                </a:solidFill>
                <a:latin typeface="Rubik 1"/>
              </a:rPr>
              <a:t>Visuomenės sveikatos specialistas.</a:t>
            </a:r>
          </a:p>
          <a:p>
            <a:pPr>
              <a:lnSpc>
                <a:spcPts val="3437"/>
              </a:lnSpc>
            </a:pPr>
            <a:r>
              <a:rPr lang="lt-LT" sz="2643" spc="79" dirty="0">
                <a:solidFill>
                  <a:srgbClr val="5D6EB1"/>
                </a:solidFill>
                <a:latin typeface="Rubik 1"/>
              </a:rPr>
              <a:t>Mobiliosios komandos koordinatorius.</a:t>
            </a:r>
            <a:endParaRPr lang="en-US" sz="2643" spc="79" dirty="0">
              <a:solidFill>
                <a:srgbClr val="5D6EB1"/>
              </a:solidFill>
              <a:latin typeface="Rubik 1"/>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327</TotalTime>
  <Words>454</Words>
  <Application>Microsoft Office PowerPoint</Application>
  <PresentationFormat>Pasirinktinai</PresentationFormat>
  <Paragraphs>121</Paragraphs>
  <Slides>11</Slides>
  <Notes>9</Notes>
  <HiddenSlides>0</HiddenSlides>
  <MMClips>0</MMClips>
  <ScaleCrop>false</ScaleCrop>
  <HeadingPairs>
    <vt:vector size="6" baseType="variant">
      <vt:variant>
        <vt:lpstr>Naudojami šriftai</vt:lpstr>
      </vt:variant>
      <vt:variant>
        <vt:i4>7</vt:i4>
      </vt:variant>
      <vt:variant>
        <vt:lpstr>Tema</vt:lpstr>
      </vt:variant>
      <vt:variant>
        <vt:i4>1</vt:i4>
      </vt:variant>
      <vt:variant>
        <vt:lpstr>Skaidrių pavadinimai</vt:lpstr>
      </vt:variant>
      <vt:variant>
        <vt:i4>11</vt:i4>
      </vt:variant>
    </vt:vector>
  </HeadingPairs>
  <TitlesOfParts>
    <vt:vector size="19" baseType="lpstr">
      <vt:lpstr>Times New Roman</vt:lpstr>
      <vt:lpstr>Calibri</vt:lpstr>
      <vt:lpstr>Symbol</vt:lpstr>
      <vt:lpstr>Rubik 1</vt:lpstr>
      <vt:lpstr>Arial</vt:lpstr>
      <vt:lpstr>Segoe UI</vt:lpstr>
      <vt:lpstr>Wingdings</vt:lpstr>
      <vt:lpstr>Office Theme</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lpstr>„PowerPoint“ pateiktis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Latvijos prezentacija</dc:title>
  <dc:creator>Toma</dc:creator>
  <cp:lastModifiedBy>Dell</cp:lastModifiedBy>
  <cp:revision>16</cp:revision>
  <dcterms:created xsi:type="dcterms:W3CDTF">2006-08-16T00:00:00Z</dcterms:created>
  <dcterms:modified xsi:type="dcterms:W3CDTF">2022-01-13T06:49:52Z</dcterms:modified>
  <dc:identifier>DAEYJ97NO1E</dc:identifier>
</cp:coreProperties>
</file>